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43"/>
  </p:notesMasterIdLst>
  <p:sldIdLst>
    <p:sldId id="273" r:id="rId3"/>
    <p:sldId id="275" r:id="rId4"/>
    <p:sldId id="368" r:id="rId5"/>
    <p:sldId id="276" r:id="rId6"/>
    <p:sldId id="277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6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1" r:id="rId26"/>
    <p:sldId id="287" r:id="rId27"/>
    <p:sldId id="290" r:id="rId28"/>
    <p:sldId id="355" r:id="rId29"/>
    <p:sldId id="356" r:id="rId30"/>
    <p:sldId id="357" r:id="rId31"/>
    <p:sldId id="358" r:id="rId32"/>
    <p:sldId id="359" r:id="rId33"/>
    <p:sldId id="360" r:id="rId34"/>
    <p:sldId id="363" r:id="rId35"/>
    <p:sldId id="362" r:id="rId36"/>
    <p:sldId id="364" r:id="rId37"/>
    <p:sldId id="361" r:id="rId38"/>
    <p:sldId id="365" r:id="rId39"/>
    <p:sldId id="366" r:id="rId40"/>
    <p:sldId id="367" r:id="rId41"/>
    <p:sldId id="33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99" autoAdjust="0"/>
  </p:normalViewPr>
  <p:slideViewPr>
    <p:cSldViewPr snapToGrid="0">
      <p:cViewPr varScale="1">
        <p:scale>
          <a:sx n="103" d="100"/>
          <a:sy n="103" d="100"/>
        </p:scale>
        <p:origin x="115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Notating Process Time Consumption</a:t>
            </a:r>
          </a:p>
        </c:rich>
      </c:tx>
      <c:layout>
        <c:manualLayout>
          <c:xMode val="edge"/>
          <c:yMode val="edge"/>
          <c:x val="0.11640690935250902"/>
          <c:y val="3.4268485216926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31.45</c:v>
                </c:pt>
                <c:pt idx="1">
                  <c:v>18.55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Backend</a:t>
            </a:r>
            <a:r>
              <a:rPr lang="en-US" altLang="zh-CN" baseline="0" dirty="0"/>
              <a:t> Import </a:t>
            </a:r>
            <a:r>
              <a:rPr lang="en-US" altLang="zh-CN" dirty="0"/>
              <a:t>Time Consumption</a:t>
            </a:r>
          </a:p>
        </c:rich>
      </c:tx>
      <c:layout>
        <c:manualLayout>
          <c:xMode val="edge"/>
          <c:yMode val="edge"/>
          <c:x val="0.11640690935250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Old Solution</c:v>
                </c:pt>
                <c:pt idx="1">
                  <c:v>Notation Tool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</c:v>
                </c:pt>
                <c:pt idx="1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2E-4A4F-B948-5FB3B5D05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52255"/>
        <c:axId val="1356648415"/>
      </c:barChart>
      <c:catAx>
        <c:axId val="135665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48415"/>
        <c:crosses val="autoZero"/>
        <c:auto val="1"/>
        <c:lblAlgn val="ctr"/>
        <c:lblOffset val="100"/>
        <c:noMultiLvlLbl val="0"/>
      </c:catAx>
      <c:valAx>
        <c:axId val="13566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665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665D7-80C0-45C6-998C-227908E658BD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CA00E-4260-44A1-86F5-7B456C852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6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E8E8D-6847-4A77-81FE-13D13E049E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5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CA00E-4260-44A1-86F5-7B456C8521A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9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1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38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4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34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27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5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2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37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10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54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26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19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3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34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5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536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67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4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90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22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.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38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.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21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.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prstGeom prst="rect">
            <a:avLst/>
          </a:prstGeo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.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33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pos="35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96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332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30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73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7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274" y="1437141"/>
            <a:ext cx="9324000" cy="398371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lIns="540000" tIns="540000" rIns="540000" bIns="540000" rtlCol="0" anchor="ctr">
            <a:noAutofit/>
          </a:bodyPr>
          <a:lstStyle>
            <a:lvl1pPr algn="ctr">
              <a:lnSpc>
                <a:spcPct val="100000"/>
              </a:lnSpc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56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13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49752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22F2D5-E9EF-4343-8DC4-709C8E32AE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1" y="1196975"/>
            <a:ext cx="5469190" cy="4975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91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69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7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1117">
          <p15:clr>
            <a:srgbClr val="FBAE40"/>
          </p15:clr>
        </p15:guide>
        <p15:guide id="12" orient="horz" pos="3884">
          <p15:clr>
            <a:srgbClr val="FBAE40"/>
          </p15:clr>
        </p15:guide>
        <p15:guide id="13" orient="horz" pos="426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51" y="1196975"/>
            <a:ext cx="3503625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650" y="1773238"/>
            <a:ext cx="3510001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4231" y="1797540"/>
            <a:ext cx="3510000" cy="436830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670" y="6372792"/>
            <a:ext cx="1240699" cy="273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1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117">
          <p15:clr>
            <a:srgbClr val="FBAE40"/>
          </p15:clr>
        </p15:guide>
        <p15:guide id="12" orient="horz" pos="3888">
          <p15:clr>
            <a:srgbClr val="FBAE40"/>
          </p15:clr>
        </p15:guide>
        <p15:guide id="13" orient="horz" pos="754">
          <p15:clr>
            <a:srgbClr val="FBAE40"/>
          </p15:clr>
        </p15:guide>
        <p15:guide id="14" pos="2729">
          <p15:clr>
            <a:srgbClr val="FBAE40"/>
          </p15:clr>
        </p15:guide>
        <p15:guide id="15" pos="2525">
          <p15:clr>
            <a:srgbClr val="FBAE40"/>
          </p15:clr>
        </p15:guide>
        <p15:guide id="16" pos="4951">
          <p15:clr>
            <a:srgbClr val="FBAE40"/>
          </p15:clr>
        </p15:guide>
        <p15:guide id="17" pos="51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12763"/>
            <a:ext cx="5160963" cy="56594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York University Logo.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65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23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218329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844674"/>
            <a:ext cx="2540528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6591" y="1211906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844674"/>
            <a:ext cx="2553131" cy="4321175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844674"/>
            <a:ext cx="2547914" cy="432117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53504" y="1203325"/>
            <a:ext cx="2540681" cy="52209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53504" y="1844674"/>
            <a:ext cx="2549800" cy="4327526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44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4" orient="horz" pos="1162">
          <p15:clr>
            <a:srgbClr val="FBAE40"/>
          </p15:clr>
        </p15:guide>
        <p15:guide id="15" orient="horz" pos="754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9A5CBBC-4A91-4C72-AE28-46A6B97D7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31" y="30119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 marL="669600" indent="0"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8" name="Picture 27" descr="York University Logo.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93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39">
          <p15:clr>
            <a:srgbClr val="FBAE40"/>
          </p15:clr>
        </p15:guide>
        <p15:guide id="5" pos="3940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1842">
          <p15:clr>
            <a:srgbClr val="FBAE40"/>
          </p15:clr>
        </p15:guide>
        <p15:guide id="10" orient="horz" pos="38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53769F31-6ABB-C943-BB08-2C41A9CE09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indent="-180000">
              <a:defRPr sz="1600"/>
            </a:lvl1pPr>
            <a:lvl2pPr marL="360000" indent="-180000">
              <a:defRPr sz="1600"/>
            </a:lvl2pPr>
            <a:lvl3pPr marL="540000" indent="-180000"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" name="Picture 29" descr="York University Logo.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64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2547">
          <p15:clr>
            <a:srgbClr val="FBAE40"/>
          </p15:clr>
        </p15:guide>
        <p15:guide id="5" pos="2732">
          <p15:clr>
            <a:srgbClr val="FBAE40"/>
          </p15:clr>
        </p15:guide>
        <p15:guide id="6" pos="4947">
          <p15:clr>
            <a:srgbClr val="FBAE40"/>
          </p15:clr>
        </p15:guide>
        <p15:guide id="7" pos="5148">
          <p15:clr>
            <a:srgbClr val="FBAE40"/>
          </p15:clr>
        </p15:guide>
        <p15:guide id="8" pos="7363">
          <p15:clr>
            <a:srgbClr val="FBAE40"/>
          </p15:clr>
        </p15:guide>
        <p15:guide id="11" orient="horz" pos="1843">
          <p15:clr>
            <a:srgbClr val="FBAE40"/>
          </p15:clr>
        </p15:guide>
        <p15:guide id="12" orient="horz" pos="38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72FC477-98CC-A64C-82A6-5D6E46920DD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5512" y="358954"/>
            <a:ext cx="11480977" cy="1558925"/>
          </a:xfrm>
          <a:prstGeom prst="rect">
            <a:avLst/>
          </a:prstGeom>
        </p:spPr>
        <p:txBody>
          <a:bodyPr bIns="18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photo onto slide to add header image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Blip>
                <a:blip r:embed="rId3"/>
              </a:buBlip>
              <a:tabLst/>
              <a:defRPr sz="1400"/>
            </a:lvl1pPr>
            <a:lvl2pPr marL="252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396000" marR="0" indent="-12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31837"/>
              </a:buClr>
              <a:buSzTx/>
              <a:buFont typeface="Wingdings" panose="05000000000000000000" pitchFamily="2" charset="2"/>
              <a:buChar char="§"/>
              <a:tabLst/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  <a:prstGeom prst="rect">
            <a:avLst/>
          </a:prstGeom>
        </p:spPr>
        <p:txBody>
          <a:bodyPr lIns="0">
            <a:noAutofit/>
          </a:bodyPr>
          <a:lstStyle>
            <a:lvl1pPr marL="126000" indent="-126000">
              <a:defRPr sz="1400"/>
            </a:lvl1pPr>
            <a:lvl2pPr marL="252000" indent="-126000">
              <a:defRPr sz="1400"/>
            </a:lvl2pPr>
            <a:lvl3pPr marL="396000" indent="-126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2" name="Picture 31" descr="York University Logo.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8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1" orient="horz">
          <p15:clr>
            <a:srgbClr val="FBAE40"/>
          </p15:clr>
        </p15:guide>
        <p15:guide id="12" orient="horz" pos="4320">
          <p15:clr>
            <a:srgbClr val="FBAE40"/>
          </p15:clr>
        </p15:guide>
        <p15:guide id="13" orient="horz" pos="1843">
          <p15:clr>
            <a:srgbClr val="FBAE40"/>
          </p15:clr>
        </p15:guide>
        <p15:guide id="14" orient="horz" pos="3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York University Logo.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26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7" orient="horz" pos="958">
          <p15:clr>
            <a:srgbClr val="FBAE40"/>
          </p15:clr>
        </p15:guide>
        <p15:guide id="8" orient="horz" pos="3680">
          <p15:clr>
            <a:srgbClr val="FBAE40"/>
          </p15:clr>
        </p15:guide>
        <p15:guide id="9" orient="horz" pos="3135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1"/>
            <a:ext cx="5432389" cy="644163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8775" y="962828"/>
            <a:ext cx="4986630" cy="458952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3600" b="0" i="0">
                <a:latin typeface="IBM Plex Serif Med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008" y="5913438"/>
            <a:ext cx="4967961" cy="3238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1600" b="0" i="0">
                <a:latin typeface="IBM Plex Serif ExtLt" panose="02060303050406000203" pitchFamily="18" charset="77"/>
              </a:defRPr>
            </a:lvl1pPr>
          </a:lstStyle>
          <a:p>
            <a:pPr lvl="0"/>
            <a:r>
              <a:rPr lang="en-US" dirty="0"/>
              <a:t>- Click to add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Drop photo here</a:t>
            </a:r>
            <a:br>
              <a:rPr lang="en-US" dirty="0"/>
            </a:br>
            <a:r>
              <a:rPr lang="en-US" dirty="0"/>
              <a:t>to add background photo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55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>
          <p15:clr>
            <a:srgbClr val="FBAE40"/>
          </p15:clr>
        </p15:guide>
        <p15:guide id="7" orient="horz" pos="3725">
          <p15:clr>
            <a:srgbClr val="FBAE40"/>
          </p15:clr>
        </p15:guide>
        <p15:guide id="8" orient="horz" pos="3498">
          <p15:clr>
            <a:srgbClr val="FBAE40"/>
          </p15:clr>
        </p15:guide>
        <p15:guide id="9" orient="horz" pos="595">
          <p15:clr>
            <a:srgbClr val="FBAE40"/>
          </p15:clr>
        </p15:guide>
        <p15:guide id="10" pos="4226">
          <p15:clr>
            <a:srgbClr val="FBAE40"/>
          </p15:clr>
        </p15:guide>
        <p15:guide id="11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1" y="1204775"/>
            <a:ext cx="4201387" cy="238443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1A7A73-3A69-E940-A5D6-0D62789557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78711" y="3796152"/>
            <a:ext cx="4201387" cy="2384434"/>
          </a:xfrm>
          <a:ln w="2540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York University Logo.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9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prstGeom prst="rect">
            <a:avLst/>
          </a:prstGeo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7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3772">
          <p15:clr>
            <a:srgbClr val="FBAE40"/>
          </p15:clr>
        </p15:guide>
        <p15:guide id="5" pos="3908">
          <p15:clr>
            <a:srgbClr val="FBAE40"/>
          </p15:clr>
        </p15:guide>
        <p15:guide id="6" pos="7363">
          <p15:clr>
            <a:srgbClr val="FBAE40"/>
          </p15:clr>
        </p15:guide>
        <p15:guide id="7" orient="horz" pos="3045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1"/>
            <a:ext cx="6773796" cy="237686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York University Logo.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0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  <a:br>
              <a:rPr lang="en-US" dirty="0"/>
            </a:br>
            <a:r>
              <a:rPr lang="en-US" dirty="0"/>
              <a:t>Key takeaway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York University Logo.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2251">
          <p15:clr>
            <a:srgbClr val="FBAE40"/>
          </p15:clr>
        </p15:guide>
        <p15:guide id="9" orient="horz" pos="2387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49579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28" y="1443600"/>
            <a:ext cx="11484000" cy="5059585"/>
          </a:xfrm>
          <a:prstGeom prst="rect">
            <a:avLst/>
          </a:prstGeo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571500" indent="-571500">
              <a:buFont typeface="Arial" panose="020B0604020202020204" pitchFamily="34" charset="0"/>
              <a:buNone/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Section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11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4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Drag and drop photo onto slide</a:t>
            </a:r>
            <a:br>
              <a:rPr lang="en-US" dirty="0"/>
            </a:br>
            <a:r>
              <a:rPr lang="en-US" dirty="0"/>
              <a:t>to add image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346B-C031-4DC5-BD8C-58AA5D5801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1909-1530-44C5-9EA4-AB532F16C4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93803" y="6356351"/>
            <a:ext cx="6523035" cy="36512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56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4861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25425"/>
            <a:ext cx="11164161" cy="720000"/>
          </a:xfr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59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7325" y="2986560"/>
            <a:ext cx="2531438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52851" y="3521089"/>
            <a:ext cx="2535911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58837" y="4100286"/>
            <a:ext cx="2534400" cy="206556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3" name="Picture 102" descr="York University Logo.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2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>
          <p15:clr>
            <a:srgbClr val="FBAE40"/>
          </p15:clr>
        </p15:guide>
        <p15:guide id="4" pos="1927">
          <p15:clr>
            <a:srgbClr val="FBAE40"/>
          </p15:clr>
        </p15:guide>
        <p15:guide id="5" pos="2128">
          <p15:clr>
            <a:srgbClr val="FBAE40"/>
          </p15:clr>
        </p15:guide>
        <p15:guide id="6" pos="3739">
          <p15:clr>
            <a:srgbClr val="FBAE40"/>
          </p15:clr>
        </p15:guide>
        <p15:guide id="7" pos="3940">
          <p15:clr>
            <a:srgbClr val="FBAE40"/>
          </p15:clr>
        </p15:guide>
        <p15:guide id="8" pos="5551">
          <p15:clr>
            <a:srgbClr val="FBAE40"/>
          </p15:clr>
        </p15:guide>
        <p15:guide id="9" pos="5752">
          <p15:clr>
            <a:srgbClr val="FBAE40"/>
          </p15:clr>
        </p15:guide>
        <p15:guide id="10" pos="7363">
          <p15:clr>
            <a:srgbClr val="FBAE40"/>
          </p15:clr>
        </p15:guide>
        <p15:guide id="13" orient="horz" pos="2183">
          <p15:clr>
            <a:srgbClr val="FBAE40"/>
          </p15:clr>
        </p15:guide>
        <p15:guide id="14" orient="horz" pos="2568">
          <p15:clr>
            <a:srgbClr val="FBAE40"/>
          </p15:clr>
        </p15:guide>
        <p15:guide id="16" orient="horz" pos="388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8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1323">
          <p15:clr>
            <a:srgbClr val="FBAE40"/>
          </p15:clr>
        </p15:guide>
        <p15:guide id="5" pos="1524">
          <p15:clr>
            <a:srgbClr val="FBAE40"/>
          </p15:clr>
        </p15:guide>
        <p15:guide id="6" pos="2525">
          <p15:clr>
            <a:srgbClr val="FBAE40"/>
          </p15:clr>
        </p15:guide>
        <p15:guide id="7" pos="2732">
          <p15:clr>
            <a:srgbClr val="FBAE40"/>
          </p15:clr>
        </p15:guide>
        <p15:guide id="8" pos="3739">
          <p15:clr>
            <a:srgbClr val="FBAE40"/>
          </p15:clr>
        </p15:guide>
        <p15:guide id="9" pos="3940">
          <p15:clr>
            <a:srgbClr val="FBAE40"/>
          </p15:clr>
        </p15:guide>
        <p15:guide id="10" pos="4947">
          <p15:clr>
            <a:srgbClr val="FBAE40"/>
          </p15:clr>
        </p15:guide>
        <p15:guide id="11" pos="5148">
          <p15:clr>
            <a:srgbClr val="FBAE40"/>
          </p15:clr>
        </p15:guide>
        <p15:guide id="12" pos="6155">
          <p15:clr>
            <a:srgbClr val="FBAE40"/>
          </p15:clr>
        </p15:guide>
        <p15:guide id="13" pos="6356">
          <p15:clr>
            <a:srgbClr val="FBAE40"/>
          </p15:clr>
        </p15:guide>
        <p15:guide id="14" pos="7363">
          <p15:clr>
            <a:srgbClr val="FBAE40"/>
          </p15:clr>
        </p15:guide>
        <p15:guide id="17" orient="horz" pos="1979">
          <p15:clr>
            <a:srgbClr val="FBAE40"/>
          </p15:clr>
        </p15:guide>
        <p15:guide id="18" orient="horz" pos="2478">
          <p15:clr>
            <a:srgbClr val="FBAE40"/>
          </p15:clr>
        </p15:guide>
        <p15:guide id="20" orient="horz" pos="38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>
            <a:lvl4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b="1" i="0">
                <a:solidFill>
                  <a:schemeClr val="accent1"/>
                </a:solidFill>
                <a:latin typeface="IBM Plex Sans SemiBold" panose="020B0503050203000203" pitchFamily="34" charset="0"/>
              </a:defRPr>
            </a:lvl4pPr>
            <a:lvl5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1" i="0">
                <a:latin typeface="IBM Plex Sans SemiBold" panose="020B0503050203000203" pitchFamily="34" charset="0"/>
              </a:defRPr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1">
                <a:latin typeface="IBM Plex Sans ExtraLight" panose="020B0303050203000203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200"/>
            </a:lvl7pPr>
            <a:lvl8pPr marL="0" indent="0">
              <a:spcBef>
                <a:spcPts val="600"/>
              </a:spcBef>
              <a:spcAft>
                <a:spcPts val="300"/>
              </a:spcAft>
              <a:buFontTx/>
              <a:buNone/>
              <a:defRPr sz="1600" b="0" i="0">
                <a:latin typeface="IBM Plex Serif ExtLt" panose="02060303050406000203" pitchFamily="18" charset="77"/>
              </a:defRPr>
            </a:lvl8pPr>
            <a:lvl9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600" b="0" i="0">
                <a:latin typeface="IBM Plex Serif Medm" panose="02060503050406000203" pitchFamily="18" charset="77"/>
              </a:defRPr>
            </a:lvl9pPr>
          </a:lstStyle>
          <a:p>
            <a:pPr lvl="0"/>
            <a:r>
              <a:rPr lang="en-US" dirty="0"/>
              <a:t>Click to use Master text styles – Level one through Level nine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Level FOUR: IBM PLEX SANS SEMIBOLD IN ALL CAPS FOR THIS RED HEADING STYLE</a:t>
            </a:r>
          </a:p>
          <a:p>
            <a:pPr lvl="4"/>
            <a:r>
              <a:rPr lang="en-US" dirty="0"/>
              <a:t>Level FIVE: IBM Plex Sans </a:t>
            </a:r>
            <a:r>
              <a:rPr lang="en-US" dirty="0" err="1"/>
              <a:t>Semibold</a:t>
            </a:r>
            <a:r>
              <a:rPr lang="en-US" dirty="0"/>
              <a:t> for a bold paragraph style.</a:t>
            </a: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SIX: </a:t>
            </a:r>
            <a:r>
              <a:rPr lang="en-CA" dirty="0"/>
              <a:t>IBM Plex Sans </a:t>
            </a:r>
            <a:r>
              <a:rPr lang="en-CA" dirty="0" err="1"/>
              <a:t>ExtraLight</a:t>
            </a:r>
            <a:r>
              <a:rPr lang="en-CA" dirty="0"/>
              <a:t> Italics for </a:t>
            </a:r>
            <a:r>
              <a:rPr lang="en-US" dirty="0"/>
              <a:t>an italicized paragraph. Use this for quote names or descriptions.</a:t>
            </a:r>
          </a:p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SEVEN: </a:t>
            </a:r>
            <a:r>
              <a:rPr lang="en-CA" dirty="0"/>
              <a:t>IBM Plex Sans for </a:t>
            </a:r>
            <a:r>
              <a:rPr lang="en-US" dirty="0"/>
              <a:t>smaller font style. Use this as a photo caption. See Resources for example.</a:t>
            </a:r>
          </a:p>
          <a:p>
            <a:pPr lvl="7"/>
            <a:r>
              <a:rPr lang="en-US" dirty="0"/>
              <a:t>Level EIGHT: </a:t>
            </a:r>
            <a:r>
              <a:rPr lang="en-CA" dirty="0"/>
              <a:t>IBM Plex Serif </a:t>
            </a:r>
            <a:r>
              <a:rPr lang="en-CA" dirty="0" err="1"/>
              <a:t>ExtraLight</a:t>
            </a:r>
            <a:r>
              <a:rPr lang="en-CA" dirty="0"/>
              <a:t> for quoted text.</a:t>
            </a:r>
            <a:endParaRPr lang="en-US" dirty="0"/>
          </a:p>
          <a:p>
            <a:pPr marL="0" marR="0" lvl="8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NINE: </a:t>
            </a:r>
            <a:r>
              <a:rPr lang="en-CA" dirty="0"/>
              <a:t>IBM Plex Serif Medium for bolded items within quoted text.</a:t>
            </a:r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87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58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York University Logo.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6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8" orient="horz" pos="38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7" orient="horz" pos="300">
          <p15:clr>
            <a:srgbClr val="FBAE40"/>
          </p15:clr>
        </p15:guide>
        <p15:guide id="8" orient="horz" pos="38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2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3" name="Picture Placeholder 2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3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6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7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9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10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1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12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13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image</a:t>
            </a:r>
          </a:p>
        </p:txBody>
      </p:sp>
      <p:sp>
        <p:nvSpPr>
          <p:cNvPr id="183" name="Picture Placeholder 14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15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16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17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18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19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20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2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22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23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24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25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26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27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28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29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30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3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32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33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34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35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36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37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38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39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40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4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42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43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44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45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46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47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48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49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0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2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3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4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5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6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7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8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9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60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6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62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63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64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65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66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67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68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69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70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0" name="Picture Placeholder 7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72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2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14" pos="7363">
          <p15:clr>
            <a:srgbClr val="FBAE40"/>
          </p15:clr>
        </p15:guide>
        <p15:guide id="20" orient="horz" pos="3888">
          <p15:clr>
            <a:srgbClr val="FBAE40"/>
          </p15:clr>
        </p15:guide>
        <p15:guide id="21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 </a:t>
            </a:r>
          </a:p>
          <a:p>
            <a:r>
              <a:rPr lang="en-US" dirty="0"/>
              <a:t>(then ensure alt text is assigned)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924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5231" y="1432558"/>
            <a:ext cx="5594349" cy="3983715"/>
          </a:xfrm>
          <a:noFill/>
          <a:ln>
            <a:noFill/>
          </a:ln>
        </p:spPr>
        <p:txBody>
          <a:bodyPr vert="horz" lIns="21600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86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allery (up to 7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 descr="York University Logo.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2E419-71CE-EE12-829F-ADCC897D877A}"/>
              </a:ext>
            </a:extLst>
          </p:cNvPr>
          <p:cNvSpPr>
            <a:spLocks noGrp="1"/>
          </p:cNvSpPr>
          <p:nvPr>
            <p:ph sz="quarter" idx="145" hasCustomPrompt="1"/>
          </p:nvPr>
        </p:nvSpPr>
        <p:spPr>
          <a:xfrm>
            <a:off x="51435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561BF6-0ABB-0847-6812-54FF9A789938}"/>
              </a:ext>
            </a:extLst>
          </p:cNvPr>
          <p:cNvSpPr>
            <a:spLocks noGrp="1"/>
          </p:cNvSpPr>
          <p:nvPr>
            <p:ph sz="quarter" idx="146" hasCustomPrompt="1"/>
          </p:nvPr>
        </p:nvSpPr>
        <p:spPr>
          <a:xfrm>
            <a:off x="51435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085757C-805C-0E06-9284-5F5B823BB699}"/>
              </a:ext>
            </a:extLst>
          </p:cNvPr>
          <p:cNvSpPr>
            <a:spLocks noGrp="1"/>
          </p:cNvSpPr>
          <p:nvPr>
            <p:ph sz="quarter" idx="147" hasCustomPrompt="1"/>
          </p:nvPr>
        </p:nvSpPr>
        <p:spPr>
          <a:xfrm>
            <a:off x="51435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36EE3707-07F6-D2FB-3EDF-E1F81321FD5F}"/>
              </a:ext>
            </a:extLst>
          </p:cNvPr>
          <p:cNvSpPr>
            <a:spLocks noGrp="1"/>
          </p:cNvSpPr>
          <p:nvPr>
            <p:ph sz="quarter" idx="148" hasCustomPrompt="1"/>
          </p:nvPr>
        </p:nvSpPr>
        <p:spPr>
          <a:xfrm>
            <a:off x="51435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5339092-3FE0-6C69-82C0-AFC86AD90EB8}"/>
              </a:ext>
            </a:extLst>
          </p:cNvPr>
          <p:cNvSpPr>
            <a:spLocks noGrp="1"/>
          </p:cNvSpPr>
          <p:nvPr>
            <p:ph sz="quarter" idx="149" hasCustomPrompt="1"/>
          </p:nvPr>
        </p:nvSpPr>
        <p:spPr>
          <a:xfrm>
            <a:off x="51435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C091EB4B-8864-390F-F560-6C70F451CE9A}"/>
              </a:ext>
            </a:extLst>
          </p:cNvPr>
          <p:cNvSpPr>
            <a:spLocks noGrp="1"/>
          </p:cNvSpPr>
          <p:nvPr>
            <p:ph sz="quarter" idx="150" hasCustomPrompt="1"/>
          </p:nvPr>
        </p:nvSpPr>
        <p:spPr>
          <a:xfrm>
            <a:off x="51435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0EE1118-A7CD-260F-6A24-D906909CFBB5}"/>
              </a:ext>
            </a:extLst>
          </p:cNvPr>
          <p:cNvSpPr>
            <a:spLocks noGrp="1"/>
          </p:cNvSpPr>
          <p:nvPr>
            <p:ph sz="quarter" idx="151" hasCustomPrompt="1"/>
          </p:nvPr>
        </p:nvSpPr>
        <p:spPr>
          <a:xfrm>
            <a:off x="1462306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CD99F0AA-EE3A-4966-7BFB-FB3B7784D7C2}"/>
              </a:ext>
            </a:extLst>
          </p:cNvPr>
          <p:cNvSpPr>
            <a:spLocks noGrp="1"/>
          </p:cNvSpPr>
          <p:nvPr>
            <p:ph sz="quarter" idx="152" hasCustomPrompt="1"/>
          </p:nvPr>
        </p:nvSpPr>
        <p:spPr>
          <a:xfrm>
            <a:off x="1462306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281AF8D-2253-074B-A281-796C787722C3}"/>
              </a:ext>
            </a:extLst>
          </p:cNvPr>
          <p:cNvSpPr>
            <a:spLocks noGrp="1"/>
          </p:cNvSpPr>
          <p:nvPr>
            <p:ph sz="quarter" idx="153" hasCustomPrompt="1"/>
          </p:nvPr>
        </p:nvSpPr>
        <p:spPr>
          <a:xfrm>
            <a:off x="1462306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7A542-FCF3-772E-D917-A5D4A79FD6D3}"/>
              </a:ext>
            </a:extLst>
          </p:cNvPr>
          <p:cNvSpPr>
            <a:spLocks noGrp="1"/>
          </p:cNvSpPr>
          <p:nvPr>
            <p:ph sz="quarter" idx="154" hasCustomPrompt="1"/>
          </p:nvPr>
        </p:nvSpPr>
        <p:spPr>
          <a:xfrm>
            <a:off x="1462306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F0346796-421F-5CA2-24CA-F203A307E752}"/>
              </a:ext>
            </a:extLst>
          </p:cNvPr>
          <p:cNvSpPr>
            <a:spLocks noGrp="1"/>
          </p:cNvSpPr>
          <p:nvPr>
            <p:ph sz="quarter" idx="155" hasCustomPrompt="1"/>
          </p:nvPr>
        </p:nvSpPr>
        <p:spPr>
          <a:xfrm>
            <a:off x="1462306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C3DC7CB4-B265-4F10-F7A6-B2B546366857}"/>
              </a:ext>
            </a:extLst>
          </p:cNvPr>
          <p:cNvSpPr>
            <a:spLocks noGrp="1"/>
          </p:cNvSpPr>
          <p:nvPr>
            <p:ph sz="quarter" idx="156" hasCustomPrompt="1"/>
          </p:nvPr>
        </p:nvSpPr>
        <p:spPr>
          <a:xfrm>
            <a:off x="1462306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5480AD58-5FF9-E252-8C7E-25B2BAD3F04C}"/>
              </a:ext>
            </a:extLst>
          </p:cNvPr>
          <p:cNvSpPr>
            <a:spLocks noGrp="1"/>
          </p:cNvSpPr>
          <p:nvPr>
            <p:ph sz="quarter" idx="157" hasCustomPrompt="1"/>
          </p:nvPr>
        </p:nvSpPr>
        <p:spPr>
          <a:xfrm>
            <a:off x="2418651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07FBFCC4-D624-56B4-C5DE-522FA1960567}"/>
              </a:ext>
            </a:extLst>
          </p:cNvPr>
          <p:cNvSpPr>
            <a:spLocks noGrp="1"/>
          </p:cNvSpPr>
          <p:nvPr>
            <p:ph sz="quarter" idx="158" hasCustomPrompt="1"/>
          </p:nvPr>
        </p:nvSpPr>
        <p:spPr>
          <a:xfrm>
            <a:off x="2418651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CE26BDE7-B189-D2BB-A1ED-953048C9F8C9}"/>
              </a:ext>
            </a:extLst>
          </p:cNvPr>
          <p:cNvSpPr>
            <a:spLocks noGrp="1"/>
          </p:cNvSpPr>
          <p:nvPr>
            <p:ph sz="quarter" idx="159" hasCustomPrompt="1"/>
          </p:nvPr>
        </p:nvSpPr>
        <p:spPr>
          <a:xfrm>
            <a:off x="2418651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03A03110-8915-6382-892A-B4DEC45421EC}"/>
              </a:ext>
            </a:extLst>
          </p:cNvPr>
          <p:cNvSpPr>
            <a:spLocks noGrp="1"/>
          </p:cNvSpPr>
          <p:nvPr>
            <p:ph sz="quarter" idx="160" hasCustomPrompt="1"/>
          </p:nvPr>
        </p:nvSpPr>
        <p:spPr>
          <a:xfrm>
            <a:off x="2418651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309E188-C59E-A690-F365-57E5AF29D9E0}"/>
              </a:ext>
            </a:extLst>
          </p:cNvPr>
          <p:cNvSpPr>
            <a:spLocks noGrp="1"/>
          </p:cNvSpPr>
          <p:nvPr>
            <p:ph sz="quarter" idx="161" hasCustomPrompt="1"/>
          </p:nvPr>
        </p:nvSpPr>
        <p:spPr>
          <a:xfrm>
            <a:off x="2418651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DFE66C83-DD63-9CD4-DA2B-CD1D5AB60902}"/>
              </a:ext>
            </a:extLst>
          </p:cNvPr>
          <p:cNvSpPr>
            <a:spLocks noGrp="1"/>
          </p:cNvSpPr>
          <p:nvPr>
            <p:ph sz="quarter" idx="162" hasCustomPrompt="1"/>
          </p:nvPr>
        </p:nvSpPr>
        <p:spPr>
          <a:xfrm>
            <a:off x="2418651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15EE14-C5FC-D743-50A5-BFC4A74CD3DC}"/>
              </a:ext>
            </a:extLst>
          </p:cNvPr>
          <p:cNvSpPr>
            <a:spLocks noGrp="1"/>
          </p:cNvSpPr>
          <p:nvPr>
            <p:ph sz="quarter" idx="163" hasCustomPrompt="1"/>
          </p:nvPr>
        </p:nvSpPr>
        <p:spPr>
          <a:xfrm>
            <a:off x="3366607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6C4ECEDD-A56B-E142-37F7-42EE0A68B184}"/>
              </a:ext>
            </a:extLst>
          </p:cNvPr>
          <p:cNvSpPr>
            <a:spLocks noGrp="1"/>
          </p:cNvSpPr>
          <p:nvPr>
            <p:ph sz="quarter" idx="164" hasCustomPrompt="1"/>
          </p:nvPr>
        </p:nvSpPr>
        <p:spPr>
          <a:xfrm>
            <a:off x="3366607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E8CE5A62-24C0-0AF5-C6A5-96975D80A1B6}"/>
              </a:ext>
            </a:extLst>
          </p:cNvPr>
          <p:cNvSpPr>
            <a:spLocks noGrp="1"/>
          </p:cNvSpPr>
          <p:nvPr>
            <p:ph sz="quarter" idx="165" hasCustomPrompt="1"/>
          </p:nvPr>
        </p:nvSpPr>
        <p:spPr>
          <a:xfrm>
            <a:off x="3366607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D7259160-CF2D-6328-B417-6418B9E66097}"/>
              </a:ext>
            </a:extLst>
          </p:cNvPr>
          <p:cNvSpPr>
            <a:spLocks noGrp="1"/>
          </p:cNvSpPr>
          <p:nvPr>
            <p:ph sz="quarter" idx="166" hasCustomPrompt="1"/>
          </p:nvPr>
        </p:nvSpPr>
        <p:spPr>
          <a:xfrm>
            <a:off x="3366607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28C25FFE-70ED-76F8-1455-D59366E1E747}"/>
              </a:ext>
            </a:extLst>
          </p:cNvPr>
          <p:cNvSpPr>
            <a:spLocks noGrp="1"/>
          </p:cNvSpPr>
          <p:nvPr>
            <p:ph sz="quarter" idx="167" hasCustomPrompt="1"/>
          </p:nvPr>
        </p:nvSpPr>
        <p:spPr>
          <a:xfrm>
            <a:off x="3366607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B94320F9-1C70-3E4F-0B35-65F99BCA9A69}"/>
              </a:ext>
            </a:extLst>
          </p:cNvPr>
          <p:cNvSpPr>
            <a:spLocks noGrp="1"/>
          </p:cNvSpPr>
          <p:nvPr>
            <p:ph sz="quarter" idx="168" hasCustomPrompt="1"/>
          </p:nvPr>
        </p:nvSpPr>
        <p:spPr>
          <a:xfrm>
            <a:off x="3366607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F0E5EF3E-EA8E-89D8-922B-1D08FF47E1B1}"/>
              </a:ext>
            </a:extLst>
          </p:cNvPr>
          <p:cNvSpPr>
            <a:spLocks noGrp="1"/>
          </p:cNvSpPr>
          <p:nvPr>
            <p:ph sz="quarter" idx="169" hasCustomPrompt="1"/>
          </p:nvPr>
        </p:nvSpPr>
        <p:spPr>
          <a:xfrm>
            <a:off x="4322952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FAC504C6-BE1C-793A-91B0-96C67E778696}"/>
              </a:ext>
            </a:extLst>
          </p:cNvPr>
          <p:cNvSpPr>
            <a:spLocks noGrp="1"/>
          </p:cNvSpPr>
          <p:nvPr>
            <p:ph sz="quarter" idx="170" hasCustomPrompt="1"/>
          </p:nvPr>
        </p:nvSpPr>
        <p:spPr>
          <a:xfrm>
            <a:off x="4322952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BD7289EB-238C-0E16-31D7-6C4CAEDD4339}"/>
              </a:ext>
            </a:extLst>
          </p:cNvPr>
          <p:cNvSpPr>
            <a:spLocks noGrp="1"/>
          </p:cNvSpPr>
          <p:nvPr>
            <p:ph sz="quarter" idx="171" hasCustomPrompt="1"/>
          </p:nvPr>
        </p:nvSpPr>
        <p:spPr>
          <a:xfrm>
            <a:off x="4322952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62CA242C-8404-1F9F-4E70-4A76032ECF20}"/>
              </a:ext>
            </a:extLst>
          </p:cNvPr>
          <p:cNvSpPr>
            <a:spLocks noGrp="1"/>
          </p:cNvSpPr>
          <p:nvPr>
            <p:ph sz="quarter" idx="172" hasCustomPrompt="1"/>
          </p:nvPr>
        </p:nvSpPr>
        <p:spPr>
          <a:xfrm>
            <a:off x="4322952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53C4A708-DC82-2420-79B9-942652A643E7}"/>
              </a:ext>
            </a:extLst>
          </p:cNvPr>
          <p:cNvSpPr>
            <a:spLocks noGrp="1"/>
          </p:cNvSpPr>
          <p:nvPr>
            <p:ph sz="quarter" idx="173" hasCustomPrompt="1"/>
          </p:nvPr>
        </p:nvSpPr>
        <p:spPr>
          <a:xfrm>
            <a:off x="4322952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5E379901-8F1A-1732-B0D9-9AB2D36436FE}"/>
              </a:ext>
            </a:extLst>
          </p:cNvPr>
          <p:cNvSpPr>
            <a:spLocks noGrp="1"/>
          </p:cNvSpPr>
          <p:nvPr>
            <p:ph sz="quarter" idx="174" hasCustomPrompt="1"/>
          </p:nvPr>
        </p:nvSpPr>
        <p:spPr>
          <a:xfrm>
            <a:off x="4322952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E551AA32-9D0B-53A2-FA0F-16CF8F6F2291}"/>
              </a:ext>
            </a:extLst>
          </p:cNvPr>
          <p:cNvSpPr>
            <a:spLocks noGrp="1"/>
          </p:cNvSpPr>
          <p:nvPr>
            <p:ph sz="quarter" idx="175" hasCustomPrompt="1"/>
          </p:nvPr>
        </p:nvSpPr>
        <p:spPr>
          <a:xfrm>
            <a:off x="5270908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81B388E6-C2FA-23F5-C81D-B7CD498BAB31}"/>
              </a:ext>
            </a:extLst>
          </p:cNvPr>
          <p:cNvSpPr>
            <a:spLocks noGrp="1"/>
          </p:cNvSpPr>
          <p:nvPr>
            <p:ph sz="quarter" idx="176" hasCustomPrompt="1"/>
          </p:nvPr>
        </p:nvSpPr>
        <p:spPr>
          <a:xfrm>
            <a:off x="5270908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6C89A43-2059-534A-3271-B7F324A8B21A}"/>
              </a:ext>
            </a:extLst>
          </p:cNvPr>
          <p:cNvSpPr>
            <a:spLocks noGrp="1"/>
          </p:cNvSpPr>
          <p:nvPr>
            <p:ph sz="quarter" idx="177" hasCustomPrompt="1"/>
          </p:nvPr>
        </p:nvSpPr>
        <p:spPr>
          <a:xfrm>
            <a:off x="5270908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8F22A573-19CB-9D84-05BD-FABFA6227923}"/>
              </a:ext>
            </a:extLst>
          </p:cNvPr>
          <p:cNvSpPr>
            <a:spLocks noGrp="1"/>
          </p:cNvSpPr>
          <p:nvPr>
            <p:ph sz="quarter" idx="178" hasCustomPrompt="1"/>
          </p:nvPr>
        </p:nvSpPr>
        <p:spPr>
          <a:xfrm>
            <a:off x="5270908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8779A419-4DF5-601F-9D07-A19F99AF83F1}"/>
              </a:ext>
            </a:extLst>
          </p:cNvPr>
          <p:cNvSpPr>
            <a:spLocks noGrp="1"/>
          </p:cNvSpPr>
          <p:nvPr>
            <p:ph sz="quarter" idx="179" hasCustomPrompt="1"/>
          </p:nvPr>
        </p:nvSpPr>
        <p:spPr>
          <a:xfrm>
            <a:off x="5270908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FE7294B4-C975-1C35-49FD-56E5E803C235}"/>
              </a:ext>
            </a:extLst>
          </p:cNvPr>
          <p:cNvSpPr>
            <a:spLocks noGrp="1"/>
          </p:cNvSpPr>
          <p:nvPr>
            <p:ph sz="quarter" idx="180" hasCustomPrompt="1"/>
          </p:nvPr>
        </p:nvSpPr>
        <p:spPr>
          <a:xfrm>
            <a:off x="5270908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7ADEDA56-8CD3-1DE6-D621-100493E1234E}"/>
              </a:ext>
            </a:extLst>
          </p:cNvPr>
          <p:cNvSpPr>
            <a:spLocks noGrp="1"/>
          </p:cNvSpPr>
          <p:nvPr>
            <p:ph sz="quarter" idx="181" hasCustomPrompt="1"/>
          </p:nvPr>
        </p:nvSpPr>
        <p:spPr>
          <a:xfrm>
            <a:off x="622725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22733FAA-3ED2-6930-05BF-7050EAC0C900}"/>
              </a:ext>
            </a:extLst>
          </p:cNvPr>
          <p:cNvSpPr>
            <a:spLocks noGrp="1"/>
          </p:cNvSpPr>
          <p:nvPr>
            <p:ph sz="quarter" idx="182" hasCustomPrompt="1"/>
          </p:nvPr>
        </p:nvSpPr>
        <p:spPr>
          <a:xfrm>
            <a:off x="622725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45F43D86-AA44-AD03-2993-B6DCFA4A2C54}"/>
              </a:ext>
            </a:extLst>
          </p:cNvPr>
          <p:cNvSpPr>
            <a:spLocks noGrp="1"/>
          </p:cNvSpPr>
          <p:nvPr>
            <p:ph sz="quarter" idx="183" hasCustomPrompt="1"/>
          </p:nvPr>
        </p:nvSpPr>
        <p:spPr>
          <a:xfrm>
            <a:off x="622725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8015EBC3-EC73-BC7B-62A9-814AAA88A9A9}"/>
              </a:ext>
            </a:extLst>
          </p:cNvPr>
          <p:cNvSpPr>
            <a:spLocks noGrp="1"/>
          </p:cNvSpPr>
          <p:nvPr>
            <p:ph sz="quarter" idx="184" hasCustomPrompt="1"/>
          </p:nvPr>
        </p:nvSpPr>
        <p:spPr>
          <a:xfrm>
            <a:off x="622725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5C9FC1C-701B-6A94-F22F-C059138804E1}"/>
              </a:ext>
            </a:extLst>
          </p:cNvPr>
          <p:cNvSpPr>
            <a:spLocks noGrp="1"/>
          </p:cNvSpPr>
          <p:nvPr>
            <p:ph sz="quarter" idx="185" hasCustomPrompt="1"/>
          </p:nvPr>
        </p:nvSpPr>
        <p:spPr>
          <a:xfrm>
            <a:off x="622725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B69BD654-CE2C-0814-0735-909B55004915}"/>
              </a:ext>
            </a:extLst>
          </p:cNvPr>
          <p:cNvSpPr>
            <a:spLocks noGrp="1"/>
          </p:cNvSpPr>
          <p:nvPr>
            <p:ph sz="quarter" idx="186" hasCustomPrompt="1"/>
          </p:nvPr>
        </p:nvSpPr>
        <p:spPr>
          <a:xfrm>
            <a:off x="622725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9F8C04E0-9844-4437-470E-325CA366B973}"/>
              </a:ext>
            </a:extLst>
          </p:cNvPr>
          <p:cNvSpPr>
            <a:spLocks noGrp="1"/>
          </p:cNvSpPr>
          <p:nvPr>
            <p:ph sz="quarter" idx="187" hasCustomPrompt="1"/>
          </p:nvPr>
        </p:nvSpPr>
        <p:spPr>
          <a:xfrm>
            <a:off x="717520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8" name="Content Placeholder 6">
            <a:extLst>
              <a:ext uri="{FF2B5EF4-FFF2-40B4-BE49-F238E27FC236}">
                <a16:creationId xmlns:a16="http://schemas.microsoft.com/office/drawing/2014/main" id="{DAFBE488-1B2D-2A58-6CD7-1314D99E66C0}"/>
              </a:ext>
            </a:extLst>
          </p:cNvPr>
          <p:cNvSpPr>
            <a:spLocks noGrp="1"/>
          </p:cNvSpPr>
          <p:nvPr>
            <p:ph sz="quarter" idx="188" hasCustomPrompt="1"/>
          </p:nvPr>
        </p:nvSpPr>
        <p:spPr>
          <a:xfrm>
            <a:off x="717520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EAB3EE54-2E9C-3DD8-791A-4E4900F338F2}"/>
              </a:ext>
            </a:extLst>
          </p:cNvPr>
          <p:cNvSpPr>
            <a:spLocks noGrp="1"/>
          </p:cNvSpPr>
          <p:nvPr>
            <p:ph sz="quarter" idx="189" hasCustomPrompt="1"/>
          </p:nvPr>
        </p:nvSpPr>
        <p:spPr>
          <a:xfrm>
            <a:off x="717520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7042DEAC-5E3F-3681-4B35-DFCC207EFCA6}"/>
              </a:ext>
            </a:extLst>
          </p:cNvPr>
          <p:cNvSpPr>
            <a:spLocks noGrp="1"/>
          </p:cNvSpPr>
          <p:nvPr>
            <p:ph sz="quarter" idx="190" hasCustomPrompt="1"/>
          </p:nvPr>
        </p:nvSpPr>
        <p:spPr>
          <a:xfrm>
            <a:off x="717520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09C71313-8B7D-2F22-83FF-5B55AAB71D3D}"/>
              </a:ext>
            </a:extLst>
          </p:cNvPr>
          <p:cNvSpPr>
            <a:spLocks noGrp="1"/>
          </p:cNvSpPr>
          <p:nvPr>
            <p:ph sz="quarter" idx="191" hasCustomPrompt="1"/>
          </p:nvPr>
        </p:nvSpPr>
        <p:spPr>
          <a:xfrm>
            <a:off x="717520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2" name="Content Placeholder 6">
            <a:extLst>
              <a:ext uri="{FF2B5EF4-FFF2-40B4-BE49-F238E27FC236}">
                <a16:creationId xmlns:a16="http://schemas.microsoft.com/office/drawing/2014/main" id="{FFDDBF32-BAFB-1A25-993C-97373EA9ACEA}"/>
              </a:ext>
            </a:extLst>
          </p:cNvPr>
          <p:cNvSpPr>
            <a:spLocks noGrp="1"/>
          </p:cNvSpPr>
          <p:nvPr>
            <p:ph sz="quarter" idx="192" hasCustomPrompt="1"/>
          </p:nvPr>
        </p:nvSpPr>
        <p:spPr>
          <a:xfrm>
            <a:off x="717520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665801F9-829D-0DFD-E44A-97CDE1FE047B}"/>
              </a:ext>
            </a:extLst>
          </p:cNvPr>
          <p:cNvSpPr>
            <a:spLocks noGrp="1"/>
          </p:cNvSpPr>
          <p:nvPr>
            <p:ph sz="quarter" idx="193" hasCustomPrompt="1"/>
          </p:nvPr>
        </p:nvSpPr>
        <p:spPr>
          <a:xfrm>
            <a:off x="8139943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5" name="Content Placeholder 6">
            <a:extLst>
              <a:ext uri="{FF2B5EF4-FFF2-40B4-BE49-F238E27FC236}">
                <a16:creationId xmlns:a16="http://schemas.microsoft.com/office/drawing/2014/main" id="{877446D5-8B5E-BBBF-5862-3AF5C23DC53B}"/>
              </a:ext>
            </a:extLst>
          </p:cNvPr>
          <p:cNvSpPr>
            <a:spLocks noGrp="1"/>
          </p:cNvSpPr>
          <p:nvPr>
            <p:ph sz="quarter" idx="194" hasCustomPrompt="1"/>
          </p:nvPr>
        </p:nvSpPr>
        <p:spPr>
          <a:xfrm>
            <a:off x="8139943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FEDC9AB8-2C2A-AD69-C62F-46FC75B229A9}"/>
              </a:ext>
            </a:extLst>
          </p:cNvPr>
          <p:cNvSpPr>
            <a:spLocks noGrp="1"/>
          </p:cNvSpPr>
          <p:nvPr>
            <p:ph sz="quarter" idx="195" hasCustomPrompt="1"/>
          </p:nvPr>
        </p:nvSpPr>
        <p:spPr>
          <a:xfrm>
            <a:off x="8139943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7" name="Content Placeholder 6">
            <a:extLst>
              <a:ext uri="{FF2B5EF4-FFF2-40B4-BE49-F238E27FC236}">
                <a16:creationId xmlns:a16="http://schemas.microsoft.com/office/drawing/2014/main" id="{C3E7949F-570F-7150-8E8C-3241F4B286C3}"/>
              </a:ext>
            </a:extLst>
          </p:cNvPr>
          <p:cNvSpPr>
            <a:spLocks noGrp="1"/>
          </p:cNvSpPr>
          <p:nvPr>
            <p:ph sz="quarter" idx="196" hasCustomPrompt="1"/>
          </p:nvPr>
        </p:nvSpPr>
        <p:spPr>
          <a:xfrm>
            <a:off x="8139943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6BE83DD-BD99-C52A-D8C7-5F1D011F681F}"/>
              </a:ext>
            </a:extLst>
          </p:cNvPr>
          <p:cNvSpPr>
            <a:spLocks noGrp="1"/>
          </p:cNvSpPr>
          <p:nvPr>
            <p:ph sz="quarter" idx="197" hasCustomPrompt="1"/>
          </p:nvPr>
        </p:nvSpPr>
        <p:spPr>
          <a:xfrm>
            <a:off x="8139943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52AE280E-101D-CB64-4674-E402CAC830E8}"/>
              </a:ext>
            </a:extLst>
          </p:cNvPr>
          <p:cNvSpPr>
            <a:spLocks noGrp="1"/>
          </p:cNvSpPr>
          <p:nvPr>
            <p:ph sz="quarter" idx="198" hasCustomPrompt="1"/>
          </p:nvPr>
        </p:nvSpPr>
        <p:spPr>
          <a:xfrm>
            <a:off x="8139943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45CFAE3E-FE05-11D1-ACA2-9B6448E5FC9B}"/>
              </a:ext>
            </a:extLst>
          </p:cNvPr>
          <p:cNvSpPr>
            <a:spLocks noGrp="1"/>
          </p:cNvSpPr>
          <p:nvPr>
            <p:ph sz="quarter" idx="199" hasCustomPrompt="1"/>
          </p:nvPr>
        </p:nvSpPr>
        <p:spPr>
          <a:xfrm>
            <a:off x="9087899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FFA61468-C90B-376A-B14F-AF40342B33A4}"/>
              </a:ext>
            </a:extLst>
          </p:cNvPr>
          <p:cNvSpPr>
            <a:spLocks noGrp="1"/>
          </p:cNvSpPr>
          <p:nvPr>
            <p:ph sz="quarter" idx="200" hasCustomPrompt="1"/>
          </p:nvPr>
        </p:nvSpPr>
        <p:spPr>
          <a:xfrm>
            <a:off x="9087899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E21FEBBD-D06E-9337-EFFD-6226A3735765}"/>
              </a:ext>
            </a:extLst>
          </p:cNvPr>
          <p:cNvSpPr>
            <a:spLocks noGrp="1"/>
          </p:cNvSpPr>
          <p:nvPr>
            <p:ph sz="quarter" idx="201" hasCustomPrompt="1"/>
          </p:nvPr>
        </p:nvSpPr>
        <p:spPr>
          <a:xfrm>
            <a:off x="9087899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4" name="Content Placeholder 6">
            <a:extLst>
              <a:ext uri="{FF2B5EF4-FFF2-40B4-BE49-F238E27FC236}">
                <a16:creationId xmlns:a16="http://schemas.microsoft.com/office/drawing/2014/main" id="{99DF3EAE-7ED1-3679-292B-A895708D1B41}"/>
              </a:ext>
            </a:extLst>
          </p:cNvPr>
          <p:cNvSpPr>
            <a:spLocks noGrp="1"/>
          </p:cNvSpPr>
          <p:nvPr>
            <p:ph sz="quarter" idx="202" hasCustomPrompt="1"/>
          </p:nvPr>
        </p:nvSpPr>
        <p:spPr>
          <a:xfrm>
            <a:off x="9087899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341AC30-67FB-BB5F-570D-A6D201CAFEE3}"/>
              </a:ext>
            </a:extLst>
          </p:cNvPr>
          <p:cNvSpPr>
            <a:spLocks noGrp="1"/>
          </p:cNvSpPr>
          <p:nvPr>
            <p:ph sz="quarter" idx="203" hasCustomPrompt="1"/>
          </p:nvPr>
        </p:nvSpPr>
        <p:spPr>
          <a:xfrm>
            <a:off x="9087899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6" name="Content Placeholder 6">
            <a:extLst>
              <a:ext uri="{FF2B5EF4-FFF2-40B4-BE49-F238E27FC236}">
                <a16:creationId xmlns:a16="http://schemas.microsoft.com/office/drawing/2014/main" id="{FC416B03-22AE-895F-972A-A45F69E866AF}"/>
              </a:ext>
            </a:extLst>
          </p:cNvPr>
          <p:cNvSpPr>
            <a:spLocks noGrp="1"/>
          </p:cNvSpPr>
          <p:nvPr>
            <p:ph sz="quarter" idx="204" hasCustomPrompt="1"/>
          </p:nvPr>
        </p:nvSpPr>
        <p:spPr>
          <a:xfrm>
            <a:off x="9087899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F6359E7A-F9E3-F5DE-0306-CA168D8DEB06}"/>
              </a:ext>
            </a:extLst>
          </p:cNvPr>
          <p:cNvSpPr>
            <a:spLocks noGrp="1"/>
          </p:cNvSpPr>
          <p:nvPr>
            <p:ph sz="quarter" idx="205" hasCustomPrompt="1"/>
          </p:nvPr>
        </p:nvSpPr>
        <p:spPr>
          <a:xfrm>
            <a:off x="10044244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88" name="Content Placeholder 6">
            <a:extLst>
              <a:ext uri="{FF2B5EF4-FFF2-40B4-BE49-F238E27FC236}">
                <a16:creationId xmlns:a16="http://schemas.microsoft.com/office/drawing/2014/main" id="{26494CFC-FC0B-42BD-8F66-C7FC903F5E3D}"/>
              </a:ext>
            </a:extLst>
          </p:cNvPr>
          <p:cNvSpPr>
            <a:spLocks noGrp="1"/>
          </p:cNvSpPr>
          <p:nvPr>
            <p:ph sz="quarter" idx="206" hasCustomPrompt="1"/>
          </p:nvPr>
        </p:nvSpPr>
        <p:spPr>
          <a:xfrm>
            <a:off x="10044244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C3C67B27-A37D-D878-B631-2B810CE7481A}"/>
              </a:ext>
            </a:extLst>
          </p:cNvPr>
          <p:cNvSpPr>
            <a:spLocks noGrp="1"/>
          </p:cNvSpPr>
          <p:nvPr>
            <p:ph sz="quarter" idx="207" hasCustomPrompt="1"/>
          </p:nvPr>
        </p:nvSpPr>
        <p:spPr>
          <a:xfrm>
            <a:off x="10044244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1" name="Content Placeholder 6">
            <a:extLst>
              <a:ext uri="{FF2B5EF4-FFF2-40B4-BE49-F238E27FC236}">
                <a16:creationId xmlns:a16="http://schemas.microsoft.com/office/drawing/2014/main" id="{652147A9-102D-F772-26AA-F37599117D58}"/>
              </a:ext>
            </a:extLst>
          </p:cNvPr>
          <p:cNvSpPr>
            <a:spLocks noGrp="1"/>
          </p:cNvSpPr>
          <p:nvPr>
            <p:ph sz="quarter" idx="208" hasCustomPrompt="1"/>
          </p:nvPr>
        </p:nvSpPr>
        <p:spPr>
          <a:xfrm>
            <a:off x="10044244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2799B2EA-754C-433E-CC7E-D3621A0EA6B6}"/>
              </a:ext>
            </a:extLst>
          </p:cNvPr>
          <p:cNvSpPr>
            <a:spLocks noGrp="1"/>
          </p:cNvSpPr>
          <p:nvPr>
            <p:ph sz="quarter" idx="209" hasCustomPrompt="1"/>
          </p:nvPr>
        </p:nvSpPr>
        <p:spPr>
          <a:xfrm>
            <a:off x="10044244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A4AE3D83-352A-1BF5-1FDB-6C5F2B4EDA81}"/>
              </a:ext>
            </a:extLst>
          </p:cNvPr>
          <p:cNvSpPr>
            <a:spLocks noGrp="1"/>
          </p:cNvSpPr>
          <p:nvPr>
            <p:ph sz="quarter" idx="210" hasCustomPrompt="1"/>
          </p:nvPr>
        </p:nvSpPr>
        <p:spPr>
          <a:xfrm>
            <a:off x="10044244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id="{BC9B8D42-9968-09D2-8E74-D532F9ECF5F3}"/>
              </a:ext>
            </a:extLst>
          </p:cNvPr>
          <p:cNvSpPr>
            <a:spLocks noGrp="1"/>
          </p:cNvSpPr>
          <p:nvPr>
            <p:ph sz="quarter" idx="211" hasCustomPrompt="1"/>
          </p:nvPr>
        </p:nvSpPr>
        <p:spPr>
          <a:xfrm>
            <a:off x="10992200" y="1098550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5" name="Content Placeholder 6">
            <a:extLst>
              <a:ext uri="{FF2B5EF4-FFF2-40B4-BE49-F238E27FC236}">
                <a16:creationId xmlns:a16="http://schemas.microsoft.com/office/drawing/2014/main" id="{D4486680-674D-CDB9-D606-2F10D46A0700}"/>
              </a:ext>
            </a:extLst>
          </p:cNvPr>
          <p:cNvSpPr>
            <a:spLocks noGrp="1"/>
          </p:cNvSpPr>
          <p:nvPr>
            <p:ph sz="quarter" idx="212" hasCustomPrompt="1"/>
          </p:nvPr>
        </p:nvSpPr>
        <p:spPr>
          <a:xfrm>
            <a:off x="10992200" y="1966913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6" name="Content Placeholder 4">
            <a:extLst>
              <a:ext uri="{FF2B5EF4-FFF2-40B4-BE49-F238E27FC236}">
                <a16:creationId xmlns:a16="http://schemas.microsoft.com/office/drawing/2014/main" id="{DB3A554D-7E31-61AE-E464-B762EC7FD8CE}"/>
              </a:ext>
            </a:extLst>
          </p:cNvPr>
          <p:cNvSpPr>
            <a:spLocks noGrp="1"/>
          </p:cNvSpPr>
          <p:nvPr>
            <p:ph sz="quarter" idx="213" hasCustomPrompt="1"/>
          </p:nvPr>
        </p:nvSpPr>
        <p:spPr>
          <a:xfrm>
            <a:off x="10992200" y="2818293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7" name="Content Placeholder 6">
            <a:extLst>
              <a:ext uri="{FF2B5EF4-FFF2-40B4-BE49-F238E27FC236}">
                <a16:creationId xmlns:a16="http://schemas.microsoft.com/office/drawing/2014/main" id="{0D1D8032-6FA8-55F5-581A-B5FE86D7FA84}"/>
              </a:ext>
            </a:extLst>
          </p:cNvPr>
          <p:cNvSpPr>
            <a:spLocks noGrp="1"/>
          </p:cNvSpPr>
          <p:nvPr>
            <p:ph sz="quarter" idx="214" hasCustomPrompt="1"/>
          </p:nvPr>
        </p:nvSpPr>
        <p:spPr>
          <a:xfrm>
            <a:off x="10992200" y="3686656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id="{9F4988ED-9522-FC2A-3EBF-D7F0215DB098}"/>
              </a:ext>
            </a:extLst>
          </p:cNvPr>
          <p:cNvSpPr>
            <a:spLocks noGrp="1"/>
          </p:cNvSpPr>
          <p:nvPr>
            <p:ph sz="quarter" idx="215" hasCustomPrompt="1"/>
          </p:nvPr>
        </p:nvSpPr>
        <p:spPr>
          <a:xfrm>
            <a:off x="10992200" y="4554814"/>
            <a:ext cx="827088" cy="733425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  <p:sp>
        <p:nvSpPr>
          <p:cNvPr id="99" name="Content Placeholder 6">
            <a:extLst>
              <a:ext uri="{FF2B5EF4-FFF2-40B4-BE49-F238E27FC236}">
                <a16:creationId xmlns:a16="http://schemas.microsoft.com/office/drawing/2014/main" id="{CC9C1BA9-402F-46E9-86F3-CFD6E3970EE6}"/>
              </a:ext>
            </a:extLst>
          </p:cNvPr>
          <p:cNvSpPr>
            <a:spLocks noGrp="1"/>
          </p:cNvSpPr>
          <p:nvPr>
            <p:ph sz="quarter" idx="216" hasCustomPrompt="1"/>
          </p:nvPr>
        </p:nvSpPr>
        <p:spPr>
          <a:xfrm>
            <a:off x="10992200" y="5423177"/>
            <a:ext cx="827088" cy="7334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13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316">
          <p15:clr>
            <a:srgbClr val="FBAE40"/>
          </p15:clr>
        </p15:guide>
        <p15:guide id="4" pos="845">
          <p15:clr>
            <a:srgbClr val="FBAE40"/>
          </p15:clr>
        </p15:guide>
        <p15:guide id="5" pos="917">
          <p15:clr>
            <a:srgbClr val="FBAE40"/>
          </p15:clr>
        </p15:guide>
        <p15:guide id="6" pos="1446">
          <p15:clr>
            <a:srgbClr val="FBAE40"/>
          </p15:clr>
        </p15:guide>
        <p15:guide id="7" pos="1518">
          <p15:clr>
            <a:srgbClr val="FBAE40"/>
          </p15:clr>
        </p15:guide>
        <p15:guide id="8" pos="2047">
          <p15:clr>
            <a:srgbClr val="FBAE40"/>
          </p15:clr>
        </p15:guide>
        <p15:guide id="9" pos="2119">
          <p15:clr>
            <a:srgbClr val="FBAE40"/>
          </p15:clr>
        </p15:guide>
        <p15:guide id="10" pos="2648">
          <p15:clr>
            <a:srgbClr val="FBAE40"/>
          </p15:clr>
        </p15:guide>
        <p15:guide id="11" pos="2720">
          <p15:clr>
            <a:srgbClr val="FBAE40"/>
          </p15:clr>
        </p15:guide>
        <p15:guide id="12" pos="3249">
          <p15:clr>
            <a:srgbClr val="FBAE40"/>
          </p15:clr>
        </p15:guide>
        <p15:guide id="13" pos="3321">
          <p15:clr>
            <a:srgbClr val="FBAE40"/>
          </p15:clr>
        </p15:guide>
        <p15:guide id="14" pos="3850">
          <p15:clr>
            <a:srgbClr val="FBAE40"/>
          </p15:clr>
        </p15:guide>
        <p15:guide id="15" pos="3922">
          <p15:clr>
            <a:srgbClr val="FBAE40"/>
          </p15:clr>
        </p15:guide>
        <p15:guide id="16" pos="4451">
          <p15:clr>
            <a:srgbClr val="FBAE40"/>
          </p15:clr>
        </p15:guide>
        <p15:guide id="17" pos="4523">
          <p15:clr>
            <a:srgbClr val="FBAE40"/>
          </p15:clr>
        </p15:guide>
        <p15:guide id="18" pos="5052">
          <p15:clr>
            <a:srgbClr val="FBAE40"/>
          </p15:clr>
        </p15:guide>
        <p15:guide id="19" pos="5124">
          <p15:clr>
            <a:srgbClr val="FBAE40"/>
          </p15:clr>
        </p15:guide>
        <p15:guide id="20" pos="5653">
          <p15:clr>
            <a:srgbClr val="FBAE40"/>
          </p15:clr>
        </p15:guide>
        <p15:guide id="21" pos="5725">
          <p15:clr>
            <a:srgbClr val="FBAE40"/>
          </p15:clr>
        </p15:guide>
        <p15:guide id="22" pos="6254">
          <p15:clr>
            <a:srgbClr val="FBAE40"/>
          </p15:clr>
        </p15:guide>
        <p15:guide id="23" pos="6326">
          <p15:clr>
            <a:srgbClr val="FBAE40"/>
          </p15:clr>
        </p15:guide>
        <p15:guide id="24" pos="6855">
          <p15:clr>
            <a:srgbClr val="FBAE40"/>
          </p15:clr>
        </p15:guide>
        <p15:guide id="25" pos="6927">
          <p15:clr>
            <a:srgbClr val="FBAE40"/>
          </p15:clr>
        </p15:guide>
        <p15:guide id="26" pos="7456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1120">
          <p15:clr>
            <a:srgbClr val="FBAE40"/>
          </p15:clr>
        </p15:guide>
        <p15:guide id="30" orient="horz" pos="1521">
          <p15:clr>
            <a:srgbClr val="FBAE40"/>
          </p15:clr>
        </p15:guide>
        <p15:guide id="31" orient="horz" pos="1593">
          <p15:clr>
            <a:srgbClr val="FBAE40"/>
          </p15:clr>
        </p15:guide>
        <p15:guide id="32" orient="horz" pos="1994">
          <p15:clr>
            <a:srgbClr val="FBAE40"/>
          </p15:clr>
        </p15:guide>
        <p15:guide id="33" orient="horz" pos="2066">
          <p15:clr>
            <a:srgbClr val="FBAE40"/>
          </p15:clr>
        </p15:guide>
        <p15:guide id="34" orient="horz" pos="2468">
          <p15:clr>
            <a:srgbClr val="FBAE40"/>
          </p15:clr>
        </p15:guide>
        <p15:guide id="35" orient="horz" pos="2540">
          <p15:clr>
            <a:srgbClr val="FBAE40"/>
          </p15:clr>
        </p15:guide>
        <p15:guide id="36" orient="horz" pos="2941">
          <p15:clr>
            <a:srgbClr val="FBAE40"/>
          </p15:clr>
        </p15:guide>
        <p15:guide id="37" orient="horz" pos="3013">
          <p15:clr>
            <a:srgbClr val="FBAE40"/>
          </p15:clr>
        </p15:guide>
        <p15:guide id="38" orient="horz" pos="3414">
          <p15:clr>
            <a:srgbClr val="FBAE40"/>
          </p15:clr>
        </p15:guide>
        <p15:guide id="39" orient="horz" pos="3486">
          <p15:clr>
            <a:srgbClr val="FBAE40"/>
          </p15:clr>
        </p15:guide>
        <p15:guide id="40" orient="horz" pos="38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4821D-45D2-4B44-B568-237094D560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5D5AC-D5C1-442A-8896-7992656AB0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 descr="York University Logo.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AF607-A535-AE46-91A2-C285380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D340AE-33AC-42B7-BF23-605B0E3E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71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6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285750" marR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ensure alt text is assigned)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7"/>
    </p:custDataLst>
    <p:extLst>
      <p:ext uri="{BB962C8B-B14F-4D97-AF65-F5344CB8AC3E}">
        <p14:creationId xmlns:p14="http://schemas.microsoft.com/office/powerpoint/2010/main" val="84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0423A-1DEA-4970-A7A5-62ACAB1F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0" y="226800"/>
            <a:ext cx="1116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Add a Title to Your Slide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FE65-7F3D-46C9-8BAE-977B81832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00" y="1198800"/>
            <a:ext cx="11159999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A2FE-D8A2-4999-B78E-BC26D54DA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799" y="6356349"/>
            <a:ext cx="4132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C6AF4E3-7C7A-4050-BF98-8B639F08A4A8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DBFDD9-22F0-42BC-A4E0-50CC80FA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6356351"/>
            <a:ext cx="88164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CA" dirty="0"/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28877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84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82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.jpg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proj.haoc.wang/" TargetMode="Externa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847-101D-B245-B432-F0BF528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313" y="1285187"/>
            <a:ext cx="4311579" cy="1761783"/>
          </a:xfrm>
        </p:spPr>
        <p:txBody>
          <a:bodyPr/>
          <a:lstStyle/>
          <a:p>
            <a:r>
              <a:rPr lang="en-US" altLang="zh-CN" dirty="0"/>
              <a:t>Indoor</a:t>
            </a:r>
            <a:br>
              <a:rPr lang="en-US" altLang="zh-CN"/>
            </a:br>
            <a:r>
              <a:rPr lang="en-US" altLang="zh-CN"/>
              <a:t>Navigation</a:t>
            </a:r>
            <a:br>
              <a:rPr lang="en-US" altLang="zh-CN"/>
            </a:br>
            <a:r>
              <a:rPr lang="en-US" altLang="zh-CN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229C-3C78-C74F-9C26-EE32679AA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313" y="3310433"/>
            <a:ext cx="4301133" cy="631755"/>
          </a:xfrm>
        </p:spPr>
        <p:txBody>
          <a:bodyPr/>
          <a:lstStyle/>
          <a:p>
            <a:r>
              <a:rPr lang="en-US" altLang="zh-CN" dirty="0"/>
              <a:t>Shengxiong Wu - 217993254</a:t>
            </a:r>
          </a:p>
          <a:p>
            <a:r>
              <a:rPr lang="en-US" altLang="zh-CN" dirty="0" err="1"/>
              <a:t>Haochen</a:t>
            </a:r>
            <a:r>
              <a:rPr lang="en-US" altLang="zh-CN" dirty="0"/>
              <a:t> Wang - 216754236</a:t>
            </a:r>
          </a:p>
          <a:p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31EB-97B8-4B4D-9CD8-4CE4F0CD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EECS4080/EECS4090</a:t>
            </a:r>
          </a:p>
        </p:txBody>
      </p:sp>
      <p:pic>
        <p:nvPicPr>
          <p:cNvPr id="8" name="Picture Placeholder 7" descr="A landscape with a road and buildings&#10;&#10;Description automatically generated with medium confidence">
            <a:extLst>
              <a:ext uri="{FF2B5EF4-FFF2-40B4-BE49-F238E27FC236}">
                <a16:creationId xmlns:a16="http://schemas.microsoft.com/office/drawing/2014/main" id="{F9B7AD98-F462-2638-AA61-2FC595184B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21932" r="2805" b="4273"/>
          <a:stretch/>
        </p:blipFill>
        <p:spPr>
          <a:xfrm>
            <a:off x="356108" y="355921"/>
            <a:ext cx="11485301" cy="61461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08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27583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BBEEDD-E831-BD51-F9EE-64749EAEB2A8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2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16855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8+7 = 15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B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C,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BBAD2-740E-12A2-A754-CDD1BC8D117C}"/>
              </a:ext>
            </a:extLst>
          </p:cNvPr>
          <p:cNvSpPr txBox="1"/>
          <p:nvPr/>
        </p:nvSpPr>
        <p:spPr>
          <a:xfrm>
            <a:off x="6629400" y="1709739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154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898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8+7 = 15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A-&gt;B-&gt;D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4E051C-A177-12E3-8B16-D8EB1BD913D5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0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9050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3+3=6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C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D 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649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7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A-&gt;C-&gt;D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53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C6B28-14EF-BE69-0432-0C413E5E802D}"/>
              </a:ext>
            </a:extLst>
          </p:cNvPr>
          <p:cNvSpPr txBox="1"/>
          <p:nvPr/>
        </p:nvSpPr>
        <p:spPr>
          <a:xfrm>
            <a:off x="6629400" y="1709739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 A, B, C, D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5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087BA-0D65-1037-4BE2-C05793AE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7AA791-19C6-B507-CF9A-8E70B3FBBC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2E80B-ED3C-778F-EE39-195D56DA1B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F35100-BF3E-03D8-5807-29E47F99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1" y="1198800"/>
            <a:ext cx="6640682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Node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Edge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Draw the path on the Floor Plan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5E75B3-F2F7-4CC2-2FFC-CB2B360347DA}"/>
              </a:ext>
            </a:extLst>
          </p:cNvPr>
          <p:cNvSpPr txBox="1"/>
          <p:nvPr/>
        </p:nvSpPr>
        <p:spPr>
          <a:xfrm>
            <a:off x="3389972" y="1201167"/>
            <a:ext cx="6884018" cy="230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Floor Plan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Room, Door, Stair, and Intersection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altLang="zh-CN" sz="3200" dirty="0"/>
              <a:t>Corridor</a:t>
            </a:r>
            <a:endParaRPr lang="zh-CN" altLang="en-US" sz="3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B851E23-27F9-FE8A-18FA-37DE9965313E}"/>
              </a:ext>
            </a:extLst>
          </p:cNvPr>
          <p:cNvSpPr/>
          <p:nvPr/>
        </p:nvSpPr>
        <p:spPr>
          <a:xfrm>
            <a:off x="2265213" y="1473969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E65022B-DEEC-0C6C-7FC2-F192AA10DFC9}"/>
              </a:ext>
            </a:extLst>
          </p:cNvPr>
          <p:cNvSpPr/>
          <p:nvPr/>
        </p:nvSpPr>
        <p:spPr>
          <a:xfrm>
            <a:off x="2265213" y="2253128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F4085FD6-61B4-E969-C4D1-FFCE5364C678}"/>
              </a:ext>
            </a:extLst>
          </p:cNvPr>
          <p:cNvSpPr/>
          <p:nvPr/>
        </p:nvSpPr>
        <p:spPr>
          <a:xfrm>
            <a:off x="2265213" y="3032287"/>
            <a:ext cx="872837" cy="3740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1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0E3B-3087-DED1-BD69-A53A9F0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Collection of the Floor Plan Data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E98DF-A872-448C-0ECB-CC9900905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3815165" cy="4968875"/>
          </a:xfrm>
        </p:spPr>
        <p:txBody>
          <a:bodyPr>
            <a:normAutofit/>
          </a:bodyPr>
          <a:lstStyle/>
          <a:p>
            <a:r>
              <a:rPr lang="en-US" altLang="zh-CN" dirty="0"/>
              <a:t>Research</a:t>
            </a:r>
          </a:p>
          <a:p>
            <a:pPr lvl="1"/>
            <a:r>
              <a:rPr lang="en-US" altLang="zh-CN" dirty="0"/>
              <a:t>Map Library</a:t>
            </a:r>
          </a:p>
          <a:p>
            <a:r>
              <a:rPr lang="en-US" altLang="zh-CN" dirty="0"/>
              <a:t>Map diagrams on the wall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D683-46FD-7D0E-7549-9DD2A83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占位符 6" descr="图示&#10;&#10;描述已自动生成">
            <a:extLst>
              <a:ext uri="{FF2B5EF4-FFF2-40B4-BE49-F238E27FC236}">
                <a16:creationId xmlns:a16="http://schemas.microsoft.com/office/drawing/2014/main" id="{6D2A67C9-1CA1-8DF9-2473-3266BCEF9D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4742596" y="1196974"/>
            <a:ext cx="6937503" cy="49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49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BFB105-27DA-CCB3-35AF-6DDF3B2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/>
          <a:lstStyle/>
          <a:p>
            <a:r>
              <a:rPr lang="en-US" dirty="0"/>
              <a:t>Floor Plan for CLH Level 2 by Photo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103F3-F4D3-38F8-B5DF-A4A847636E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873D314-B2E3-F686-AC15-80FF5B63DE4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588A6-BA0D-604E-F74A-2F46E90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3" y="1141810"/>
            <a:ext cx="6842489" cy="513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5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8F5F-AE1E-6A25-5070-C13AD28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1" y="1008639"/>
            <a:ext cx="2972763" cy="363003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format of floor plans varies across different buildings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E658E0-3711-356C-A22A-3E0F97A746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32253B-1BC4-899F-678F-2B896354B7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内容占位符 4" descr="白板上画着画&#10;&#10;描述已自动生成">
            <a:extLst>
              <a:ext uri="{FF2B5EF4-FFF2-40B4-BE49-F238E27FC236}">
                <a16:creationId xmlns:a16="http://schemas.microsoft.com/office/drawing/2014/main" id="{E632CF37-F6F8-E30A-B77E-754B74AA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80" y="685800"/>
            <a:ext cx="4113188" cy="5486400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169F795B-34CE-3292-18A6-DB0E5A0D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7434" y="1377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0469C-606E-2B2C-2491-E02CE17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B20657-1F4E-7CF1-76D3-C5F03B441F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44F27-5465-0235-6624-9594AC5006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EE3AEC-6929-EFD3-4F72-03FF588E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2028824"/>
            <a:ext cx="11159999" cy="4137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Freshman each year looking for classrooms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Only signage and map on the wall after entering a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CAF609-9771-16D8-BF20-0565B0B5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12" y="136525"/>
            <a:ext cx="3892007" cy="2721175"/>
          </a:xfrm>
          <a:prstGeom prst="rect">
            <a:avLst/>
          </a:prstGeom>
        </p:spPr>
      </p:pic>
      <p:pic>
        <p:nvPicPr>
          <p:cNvPr id="14" name="图片占位符 6" descr="图示&#10;&#10;描述已自动生成">
            <a:extLst>
              <a:ext uri="{FF2B5EF4-FFF2-40B4-BE49-F238E27FC236}">
                <a16:creationId xmlns:a16="http://schemas.microsoft.com/office/drawing/2014/main" id="{7679690F-B2FE-68F9-CA9D-24B39756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8757" b="1"/>
          <a:stretch/>
        </p:blipFill>
        <p:spPr>
          <a:xfrm>
            <a:off x="8111611" y="3111075"/>
            <a:ext cx="3892007" cy="2787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243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B96A-025D-B547-3685-F57D117C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Preprocessing of the Floor Plan Image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5D53CA-C850-EF10-7E9B-E66B83A745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9BCAE05-1D68-FB8E-7502-FCF019D091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437AB41-9DE4-2A12-DB06-D79263D5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4" y="1585050"/>
            <a:ext cx="7684117" cy="3918900"/>
          </a:xfrm>
          <a:prstGeom prst="rect">
            <a:avLst/>
          </a:prstGeom>
          <a:noFill/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B183FFF-ADF6-CB29-3FBD-5A0079520743}"/>
              </a:ext>
            </a:extLst>
          </p:cNvPr>
          <p:cNvSpPr txBox="1">
            <a:spLocks/>
          </p:cNvSpPr>
          <p:nvPr/>
        </p:nvSpPr>
        <p:spPr>
          <a:xfrm>
            <a:off x="511175" y="1196975"/>
            <a:ext cx="3815165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/>
              <a:t>Size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Position &amp; Aspect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9894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51391-1DBE-B5F4-C717-0952326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9" y="225425"/>
            <a:ext cx="11161240" cy="720000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Extract and Encode Information from the Floor Plan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A3FBAA-0C62-16EA-610C-5C55F340B0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C58035E-B8F3-4086-25D0-E5A458F93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1F93B1-EEEC-CED1-27BE-64E71436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00" y="1469550"/>
            <a:ext cx="7684117" cy="3918900"/>
          </a:xfrm>
          <a:prstGeom prst="rect">
            <a:avLst/>
          </a:prstGeom>
          <a:noFill/>
        </p:spPr>
      </p:pic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3F994DD-9DEB-304C-D590-8D52BCAE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00" y="1469550"/>
            <a:ext cx="7684117" cy="3918900"/>
          </a:xfrm>
          <a:prstGeom prst="rect">
            <a:avLst/>
          </a:prstGeom>
          <a:noFill/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FC9EF6-E154-240A-53D2-9EDAAD506D27}"/>
              </a:ext>
            </a:extLst>
          </p:cNvPr>
          <p:cNvSpPr txBox="1">
            <a:spLocks/>
          </p:cNvSpPr>
          <p:nvPr/>
        </p:nvSpPr>
        <p:spPr>
          <a:xfrm>
            <a:off x="473524" y="1196975"/>
            <a:ext cx="4155626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Encode as a </a:t>
            </a:r>
            <a:r>
              <a:rPr lang="en-US" altLang="zh-CN" i="1" dirty="0"/>
              <a:t>graph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POIs (Point of Interest)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as vertices (nodes)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Pathways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as edges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Drawn as pixels onto the floor plan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POI type encoded with color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Notated image parsed by backend with CV (Computer Vision)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Graph serialized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167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F5AB0-7E62-395B-81F6-1282A13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Pathfinding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92F8B-8E4F-AFCF-5DCB-4AF61FABA2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8B680-5BB6-C30C-B6DF-913E8DA38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654FA46-1491-95D5-E7FF-57B3B5B4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63" y="1601586"/>
            <a:ext cx="7156513" cy="3654828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645A2D2-6399-FB80-38BC-EC5687B0AD1C}"/>
              </a:ext>
            </a:extLst>
          </p:cNvPr>
          <p:cNvSpPr txBox="1">
            <a:spLocks/>
          </p:cNvSpPr>
          <p:nvPr/>
        </p:nvSpPr>
        <p:spPr>
          <a:xfrm>
            <a:off x="473523" y="1196975"/>
            <a:ext cx="4393751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4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2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2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Obtain the user input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the source and destination node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Single-source shortest path problem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Dijkstra's algorithm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Result is drawn onto the floor plan image as pixels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Return image to the frontend</a:t>
            </a:r>
          </a:p>
        </p:txBody>
      </p:sp>
    </p:spTree>
    <p:extLst>
      <p:ext uri="{BB962C8B-B14F-4D97-AF65-F5344CB8AC3E}">
        <p14:creationId xmlns:p14="http://schemas.microsoft.com/office/powerpoint/2010/main" val="34077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34FF4-6D1B-E0F2-E568-619DFE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34607"/>
            <a:ext cx="1116124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zh-CN" dirty="0"/>
              <a:t>First Functional Prototype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21F8B8-81BA-B51A-6995-9A0A1090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79" y="1121538"/>
            <a:ext cx="5615424" cy="2442708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86C9-D537-7988-41AE-F9C4F6F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799" y="6356349"/>
            <a:ext cx="413249" cy="365125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B0E16C-668B-C4BC-1AEE-BE0D7A05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000" y="6356351"/>
            <a:ext cx="8816400" cy="365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930309-42B7-BB4B-1EEA-88C638205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168260" y="1586685"/>
            <a:ext cx="5843080" cy="3388985"/>
          </a:xfrm>
          <a:noFill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6E9F8A-DDE9-3121-BD8F-6792B247C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46" y="3631177"/>
            <a:ext cx="5504157" cy="28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2DC-28BD-51ED-B488-30253ED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Problems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388B-D94D-63EF-C551-D479BEC37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Needs better quality floor plan images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more efficient way to extract information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Needs to navigate by using room name rather than node index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D6208-FAB1-C03E-F4C5-5F0F7DD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F4457-9A9C-04A0-FF4C-79AA179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8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AE82-65BF-4954-1BF6-A47D257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Help from </a:t>
            </a:r>
            <a:r>
              <a:rPr lang="en-US" altLang="zh-CN" sz="3100" b="0" i="1" dirty="0"/>
              <a:t>Facilities Services/Campus Planning, Design &amp; Construction</a:t>
            </a:r>
            <a:endParaRPr lang="zh-CN" altLang="en-US" b="0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2CBAD-28C7-F82A-0CAA-6756952D28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7A0E-7A94-A355-F192-C6A4BB6D0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F7A754-94DB-9ECF-3C8D-4D2A75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2" y="1283973"/>
            <a:ext cx="11159999" cy="496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Request of CAD drawings fulfilled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Up to 5 buildings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By course classroom popularity</a:t>
            </a:r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LAS (Lassonde Building)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LSB (</a:t>
            </a:r>
            <a:r>
              <a:rPr lang="en-US" altLang="zh-CN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Life Sciences Building</a:t>
            </a:r>
            <a:r>
              <a:rPr lang="en-US" altLang="zh-CN" sz="2000" dirty="0"/>
              <a:t>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ACW (Accolade Building West)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CLH (</a:t>
            </a:r>
            <a:r>
              <a:rPr lang="en-US" altLang="zh-CN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Curtis Lecture Halls</a:t>
            </a:r>
            <a:r>
              <a:rPr lang="en-US" altLang="zh-CN" sz="2000" dirty="0"/>
              <a:t>)</a:t>
            </a:r>
          </a:p>
          <a:p>
            <a:pPr marL="673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R (Ross Building)</a:t>
            </a:r>
            <a:endParaRPr lang="zh-CN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4BF9FCD8-D7D0-C2B9-9B30-D06B5C98A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05" y="1283973"/>
            <a:ext cx="7507595" cy="42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53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4714-336F-2721-8724-B5FF89C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5" y="21726"/>
            <a:ext cx="11161240" cy="720000"/>
          </a:xfrm>
        </p:spPr>
        <p:txBody>
          <a:bodyPr/>
          <a:lstStyle/>
          <a:p>
            <a:r>
              <a:rPr lang="en-US" altLang="zh-CN" sz="2800" dirty="0"/>
              <a:t>Digital Floor Plan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E4525-7F66-153C-83C4-09B62790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304F26-F3A4-ECD0-B780-63F6E3B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931364"/>
            <a:ext cx="4245051" cy="542498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C4E92BFC-0C4A-771F-8307-40872B5E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29" y="932289"/>
            <a:ext cx="7285354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9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5BEC4-EF8F-A3C4-4FE2-CC16BADC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b="1" dirty="0"/>
              <a:t>An Improved Notation Tool</a:t>
            </a:r>
            <a:endParaRPr lang="zh-CN" altLang="en-US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5622-4FA4-52A2-02AE-80A21337B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412" y="1397185"/>
            <a:ext cx="5676588" cy="49752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Vector drawings delivered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Manual notating is still needed for now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Self-contained? Easy to use? Intuitive?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1B4EC-5100-186F-0447-087E902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4C28E-966E-6B4A-816A-311B7D0A2E6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2AD63-CE14-3B4B-855D-13363A5A3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3A4628-1628-2AB4-738A-560DA32A1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53" y="806916"/>
            <a:ext cx="3864683" cy="49752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E6F037-B84F-0876-B1E7-7AD7BFE7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01" y="3429000"/>
            <a:ext cx="1257475" cy="2305372"/>
          </a:xfrm>
          <a:prstGeom prst="rect">
            <a:avLst/>
          </a:prstGeom>
        </p:spPr>
      </p:pic>
      <p:cxnSp>
        <p:nvCxnSpPr>
          <p:cNvPr id="21" name="Elbow Connector 42">
            <a:extLst>
              <a:ext uri="{FF2B5EF4-FFF2-40B4-BE49-F238E27FC236}">
                <a16:creationId xmlns:a16="http://schemas.microsoft.com/office/drawing/2014/main" id="{732F87DB-190A-A0E9-AD91-1687E0FA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037294" y="4361329"/>
            <a:ext cx="1171059" cy="19983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6ABFC-CED6-0B91-8A87-75D73E699A24}"/>
              </a:ext>
            </a:extLst>
          </p:cNvPr>
          <p:cNvCxnSpPr>
            <a:cxnSpLocks/>
          </p:cNvCxnSpPr>
          <p:nvPr/>
        </p:nvCxnSpPr>
        <p:spPr>
          <a:xfrm flipV="1">
            <a:off x="6752867" y="2703276"/>
            <a:ext cx="1455486" cy="14514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81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F5CE-A941-7139-BC5F-0503E2F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Requirement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5F61D-C257-A731-9022-8A57DD1DDC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063625"/>
            <a:ext cx="11169650" cy="4968875"/>
          </a:xfrm>
        </p:spPr>
        <p:txBody>
          <a:bodyPr>
            <a:noAutofit/>
          </a:bodyPr>
          <a:lstStyle/>
          <a:p>
            <a:r>
              <a:rPr lang="en-US" altLang="zh-CN" dirty="0"/>
              <a:t>Needs to ready-to-use</a:t>
            </a:r>
          </a:p>
          <a:p>
            <a:pPr lvl="1"/>
            <a:r>
              <a:rPr lang="en-US" altLang="zh-CN" sz="1800" dirty="0"/>
              <a:t>Small footprint</a:t>
            </a:r>
          </a:p>
          <a:p>
            <a:pPr lvl="1"/>
            <a:r>
              <a:rPr lang="en-US" altLang="zh-CN" sz="1800" dirty="0"/>
              <a:t>Internet connection independent</a:t>
            </a:r>
          </a:p>
          <a:p>
            <a:pPr lvl="2"/>
            <a:r>
              <a:rPr lang="en-US" altLang="zh-CN" sz="1800" dirty="0"/>
              <a:t>Works locally with only the floor plan image</a:t>
            </a:r>
          </a:p>
          <a:p>
            <a:pPr lvl="2"/>
            <a:r>
              <a:rPr lang="en-US" altLang="zh-CN" sz="1800" dirty="0"/>
              <a:t>Save to local then deploy to backend</a:t>
            </a:r>
          </a:p>
          <a:p>
            <a:endParaRPr lang="en-US" altLang="zh-CN" dirty="0"/>
          </a:p>
          <a:p>
            <a:r>
              <a:rPr lang="en-US" altLang="zh-CN" dirty="0"/>
              <a:t>Should be as intuitive as possible</a:t>
            </a:r>
          </a:p>
          <a:p>
            <a:pPr lvl="1"/>
            <a:r>
              <a:rPr lang="en-US" altLang="zh-CN" sz="1800" dirty="0"/>
              <a:t>Similar mode as the last generation solution</a:t>
            </a:r>
          </a:p>
          <a:p>
            <a:pPr lvl="1"/>
            <a:r>
              <a:rPr lang="en-US" altLang="zh-CN" sz="1800" dirty="0"/>
              <a:t>Point-and-click interaction</a:t>
            </a:r>
          </a:p>
          <a:p>
            <a:endParaRPr lang="en-US" altLang="zh-CN" dirty="0"/>
          </a:p>
          <a:p>
            <a:r>
              <a:rPr lang="en-US" altLang="zh-CN" dirty="0"/>
              <a:t>Performance shall be acceptable</a:t>
            </a:r>
          </a:p>
          <a:p>
            <a:pPr lvl="1"/>
            <a:r>
              <a:rPr lang="en-US" altLang="zh-CN" sz="1800" dirty="0"/>
              <a:t>As many as several hundred nodes on a single floor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Web-based solution with HTML + CSS + JS</a:t>
            </a:r>
          </a:p>
          <a:p>
            <a:pPr lvl="1"/>
            <a:r>
              <a:rPr lang="en-US" altLang="zh-CN" sz="1800" dirty="0"/>
              <a:t>HTML5 Canvas</a:t>
            </a:r>
          </a:p>
          <a:p>
            <a:pPr lvl="2"/>
            <a:r>
              <a:rPr lang="en-US" altLang="zh-CN" sz="1800" dirty="0"/>
              <a:t>Render anything controlled by JS</a:t>
            </a:r>
          </a:p>
          <a:p>
            <a:pPr lvl="2"/>
            <a:r>
              <a:rPr lang="en-US" altLang="zh-CN" sz="1800" dirty="0"/>
              <a:t>Not very easy to use!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6733A6-30A1-E67A-AE54-F753E71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28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8CBA-C88D-F1D1-16AD-08CC212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https://www.runoob.com/html/html5-canvas.html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DA408-9752-0400-19F0-C52075F5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96" y="4641850"/>
            <a:ext cx="2571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AE8CB-8C03-DF79-09AA-5A2278F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Enter </a:t>
            </a:r>
            <a:r>
              <a:rPr lang="en-US" altLang="zh-CN" b="0" i="1" dirty="0"/>
              <a:t>Fabric.js</a:t>
            </a:r>
            <a:endParaRPr lang="zh-CN" altLang="en-US" b="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F4B13-D5BF-2CD4-04DB-2E3B312AAE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9B5AC-78EC-1A1A-00DA-62C4579428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 dirty="0"/>
              <a:t>http://fabricjs.com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96AD529-373F-C2EB-5385-A62236C2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68" y="1198563"/>
            <a:ext cx="80058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2B2D-5E0E-DEAF-AEC6-64053C01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/>
          </a:bodyPr>
          <a:lstStyle/>
          <a:p>
            <a:r>
              <a:rPr lang="en-US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EC607F-3EF7-BC17-04CC-9B95C2D69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F16D8A-E795-575A-1C08-3736B94EC65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042338-4641-11FD-8526-F1B35633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Background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Google Map can not navigate inside the building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Common indoor navigation system (e.g. in the mall) required BIM</a:t>
            </a:r>
          </a:p>
          <a:p>
            <a:pPr marL="216000" lvl="1" indent="0">
              <a:lnSpc>
                <a:spcPct val="150000"/>
              </a:lnSpc>
              <a:buNone/>
            </a:pPr>
            <a:r>
              <a:rPr lang="en-US" altLang="zh-CN" sz="1800" dirty="0"/>
              <a:t> (Building Information Model)</a:t>
            </a:r>
          </a:p>
          <a:p>
            <a:pPr marL="216000" lvl="1" indent="0">
              <a:lnSpc>
                <a:spcPct val="150000"/>
              </a:lnSpc>
              <a:buNone/>
            </a:pP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Goal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Develop an indoor navigation system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Save time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Contribute to the York University Community</a:t>
            </a:r>
          </a:p>
          <a:p>
            <a:pPr marL="435600" lvl="2" indent="0">
              <a:lnSpc>
                <a:spcPct val="150000"/>
              </a:lnSpc>
              <a:buNone/>
            </a:pPr>
            <a:endParaRPr lang="en-US" altLang="zh-CN" sz="1800" dirty="0"/>
          </a:p>
          <a:p>
            <a:pPr marL="435600" lvl="2" indent="0">
              <a:lnSpc>
                <a:spcPct val="150000"/>
              </a:lnSpc>
              <a:buNone/>
            </a:pP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Web-based application that can navigate inside the building on campus</a:t>
            </a:r>
          </a:p>
          <a:p>
            <a:pPr>
              <a:lnSpc>
                <a:spcPct val="150000"/>
              </a:lnSpc>
            </a:pPr>
            <a:endParaRPr lang="zh-CN" altLang="en-US" sz="1600" dirty="0"/>
          </a:p>
        </p:txBody>
      </p:sp>
      <p:pic>
        <p:nvPicPr>
          <p:cNvPr id="1026" name="Picture 2" descr="Typical Data Exchange Scenario for BIM in Structural Engineering">
            <a:extLst>
              <a:ext uri="{FF2B5EF4-FFF2-40B4-BE49-F238E27FC236}">
                <a16:creationId xmlns:a16="http://schemas.microsoft.com/office/drawing/2014/main" id="{D6F60518-A496-0689-B0BC-A184A0DE5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27" y="307975"/>
            <a:ext cx="4039345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73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293F-4787-69A5-5468-436B519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Looks familiar…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FD099-2D9E-F578-58BB-CA317BAE7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0D1FFF-7115-01F8-E312-5028D48BC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http://fabricjs.com/stickman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57E3CE-70EE-D6DF-B2FF-0319BB20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337502"/>
            <a:ext cx="4012906" cy="445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AFEB0-0D47-0680-80F9-C3AEADA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07" y="547931"/>
            <a:ext cx="4003037" cy="4355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EA5C7-17B3-6993-4A98-27490698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76" y="2080488"/>
            <a:ext cx="4229159" cy="41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9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Prototype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9744D0-044E-5626-175F-9C3CD576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56" y="1198563"/>
            <a:ext cx="10095850" cy="4968875"/>
          </a:xfrm>
        </p:spPr>
      </p:pic>
    </p:spTree>
    <p:extLst>
      <p:ext uri="{BB962C8B-B14F-4D97-AF65-F5344CB8AC3E}">
        <p14:creationId xmlns:p14="http://schemas.microsoft.com/office/powerpoint/2010/main" val="2925917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47022-49F2-902C-8CD9-795C09D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Current State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C0E5F-B576-782A-66EF-7E16FBB871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6E40DE-7B97-6310-8459-A3BBBC38D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260A564D-F3D3-21D4-0675-FA13B3CE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535" y="1130407"/>
            <a:ext cx="9020873" cy="5153852"/>
          </a:xfrm>
        </p:spPr>
      </p:pic>
    </p:spTree>
    <p:extLst>
      <p:ext uri="{BB962C8B-B14F-4D97-AF65-F5344CB8AC3E}">
        <p14:creationId xmlns:p14="http://schemas.microsoft.com/office/powerpoint/2010/main" val="3130884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2D63-1168-29C7-3B2F-D861420E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Tool: Efficiency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6434-0DDE-861E-F862-AF95A2498D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E52F6F-D9F3-7A72-7E38-9D3A3AEA16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FC26127-2A91-AEB6-8068-88668B98F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113604"/>
              </p:ext>
            </p:extLst>
          </p:nvPr>
        </p:nvGraphicFramePr>
        <p:xfrm>
          <a:off x="72142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EEBDEA-9805-54D2-BB7A-8451D6A7A42C}"/>
              </a:ext>
            </a:extLst>
          </p:cNvPr>
          <p:cNvSpPr txBox="1"/>
          <p:nvPr/>
        </p:nvSpPr>
        <p:spPr>
          <a:xfrm>
            <a:off x="1943376" y="5758947"/>
            <a:ext cx="26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dirty="0">
                <a:solidFill>
                  <a:schemeClr val="accent2"/>
                </a:solidFill>
              </a:rPr>
              <a:t>More than 40% faster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内容占位符 7">
            <a:extLst>
              <a:ext uri="{FF2B5EF4-FFF2-40B4-BE49-F238E27FC236}">
                <a16:creationId xmlns:a16="http://schemas.microsoft.com/office/drawing/2014/main" id="{5DA89C95-C0F4-788E-D815-C613AC95C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6666187"/>
              </p:ext>
            </p:extLst>
          </p:nvPr>
        </p:nvGraphicFramePr>
        <p:xfrm>
          <a:off x="6542483" y="1115205"/>
          <a:ext cx="5137616" cy="464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CC2FEB-E1F0-3063-AA2F-58B62FC38633}"/>
              </a:ext>
            </a:extLst>
          </p:cNvPr>
          <p:cNvSpPr txBox="1"/>
          <p:nvPr/>
        </p:nvSpPr>
        <p:spPr>
          <a:xfrm>
            <a:off x="2311437" y="1425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Ross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C4AE8-F4A1-DAC6-0CDF-312B6664BE0F}"/>
              </a:ext>
            </a:extLst>
          </p:cNvPr>
          <p:cNvSpPr txBox="1"/>
          <p:nvPr/>
        </p:nvSpPr>
        <p:spPr>
          <a:xfrm>
            <a:off x="8190205" y="1425386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200" dirty="0">
                <a:solidFill>
                  <a:schemeClr val="accent2"/>
                </a:solidFill>
              </a:rPr>
              <a:t>Tested with CLH Floor 1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8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Caching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1" y="1225695"/>
            <a:ext cx="11159999" cy="49680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Generating the result images is SLOW!</a:t>
            </a:r>
          </a:p>
          <a:p>
            <a:pPr lvl="1"/>
            <a:r>
              <a:rPr lang="en-US" altLang="zh-CN" sz="1800" dirty="0"/>
              <a:t>~3 – 5 s for a single image</a:t>
            </a:r>
          </a:p>
          <a:p>
            <a:pPr lvl="1"/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improve?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Key to the solution: the results are unique with each route selected</a:t>
            </a:r>
          </a:p>
          <a:p>
            <a:pPr lvl="1"/>
            <a:r>
              <a:rPr lang="en-US" altLang="zh-CN" sz="1800" dirty="0"/>
              <a:t>Reusing is possible!</a:t>
            </a:r>
          </a:p>
          <a:p>
            <a:pPr lvl="1"/>
            <a:r>
              <a:rPr lang="en-US" altLang="zh-CN" sz="1800" dirty="0"/>
              <a:t>On-server cache needed</a:t>
            </a:r>
          </a:p>
          <a:p>
            <a:pPr lvl="2"/>
            <a:r>
              <a:rPr lang="en-US" altLang="zh-CN" sz="1800" dirty="0"/>
              <a:t>Unique key, Put, Contains, TTL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Unique key source</a:t>
            </a:r>
          </a:p>
          <a:p>
            <a:pPr lvl="1"/>
            <a:r>
              <a:rPr lang="en-US" altLang="zh-CN" sz="1800" dirty="0"/>
              <a:t>Route information </a:t>
            </a:r>
            <a:r>
              <a:rPr lang="zh-CN" altLang="en-US" sz="1800" dirty="0"/>
              <a:t>→</a:t>
            </a:r>
            <a:r>
              <a:rPr lang="en-US" altLang="zh-CN" sz="1800" dirty="0"/>
              <a:t> [?] </a:t>
            </a:r>
            <a:r>
              <a:rPr lang="zh-CN" altLang="en-US" sz="1800" dirty="0"/>
              <a:t>→</a:t>
            </a:r>
            <a:r>
              <a:rPr lang="en-US" altLang="zh-CN" sz="1800" dirty="0"/>
              <a:t> Unique key</a:t>
            </a:r>
          </a:p>
          <a:p>
            <a:pPr lvl="1"/>
            <a:r>
              <a:rPr lang="en-US" altLang="zh-CN" sz="1800" dirty="0"/>
              <a:t>Hashing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CFCD47-7BB1-64A1-CD62-04CB8EC914C3}"/>
              </a:ext>
            </a:extLst>
          </p:cNvPr>
          <p:cNvGrpSpPr/>
          <p:nvPr/>
        </p:nvGrpSpPr>
        <p:grpSpPr>
          <a:xfrm>
            <a:off x="7207125" y="2844436"/>
            <a:ext cx="4810796" cy="3384375"/>
            <a:chOff x="7207125" y="2739661"/>
            <a:chExt cx="4810796" cy="33843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F12D-AD23-B5DD-F4F5-402259ABD2E3}"/>
                </a:ext>
              </a:extLst>
            </p:cNvPr>
            <p:cNvSpPr txBox="1"/>
            <p:nvPr/>
          </p:nvSpPr>
          <p:spPr>
            <a:xfrm>
              <a:off x="7960660" y="2739661"/>
              <a:ext cx="3303730" cy="623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Start: CLH Floor 1 - Lecture Hall A</a:t>
              </a:r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End: LAS Floor 1 - 1005-WC 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A743695-FA04-AC16-8FA3-F2C66F88BC3E}"/>
                </a:ext>
              </a:extLst>
            </p:cNvPr>
            <p:cNvSpPr txBox="1"/>
            <p:nvPr/>
          </p:nvSpPr>
          <p:spPr>
            <a:xfrm>
              <a:off x="7763592" y="3920555"/>
              <a:ext cx="3697865" cy="907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zh-CN" sz="1600" dirty="0"/>
                <a:t>CLH1_LectureHallA -&gt; </a:t>
              </a:r>
              <a:r>
                <a:rPr lang="en-US" altLang="zh-CN" sz="1600" dirty="0" err="1"/>
                <a:t>Campus_CLH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Campus_CLH</a:t>
              </a:r>
              <a:r>
                <a:rPr lang="en-US" altLang="zh-CN" sz="1600" dirty="0"/>
                <a:t> -&gt; </a:t>
              </a:r>
              <a:r>
                <a:rPr lang="en-US" altLang="zh-CN" sz="1600" dirty="0" err="1"/>
                <a:t>Campus_LAS</a:t>
              </a:r>
              <a:endParaRPr lang="en-US" altLang="zh-CN" sz="1600" dirty="0"/>
            </a:p>
            <a:p>
              <a:pPr algn="ctr">
                <a:spcAft>
                  <a:spcPts val="300"/>
                </a:spcAft>
              </a:pPr>
              <a:r>
                <a:rPr lang="en-US" altLang="zh-CN" sz="1600" dirty="0" err="1"/>
                <a:t>Campus_LAS</a:t>
              </a:r>
              <a:r>
                <a:rPr lang="en-US" altLang="zh-CN" sz="1600" dirty="0"/>
                <a:t> -&gt; LAS1_1005-WC</a:t>
              </a:r>
              <a:endParaRPr lang="zh-CN" altLang="en-US" sz="1600" dirty="0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EE6358B-8946-8DB5-03FE-EB8C7FD0A284}"/>
                </a:ext>
              </a:extLst>
            </p:cNvPr>
            <p:cNvSpPr/>
            <p:nvPr/>
          </p:nvSpPr>
          <p:spPr>
            <a:xfrm rot="5400000">
              <a:off x="9370476" y="3511744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33440B-5B3D-8754-BFD4-18BDE3F1FB5E}"/>
                </a:ext>
              </a:extLst>
            </p:cNvPr>
            <p:cNvSpPr txBox="1"/>
            <p:nvPr/>
          </p:nvSpPr>
          <p:spPr>
            <a:xfrm>
              <a:off x="9652834" y="3431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/>
                <a:t>navigate</a:t>
              </a:r>
              <a:endParaRPr lang="zh-CN" altLang="en-US" sz="14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6AA49FFB-7A90-4D7D-1329-4A9C8878E2F1}"/>
                </a:ext>
              </a:extLst>
            </p:cNvPr>
            <p:cNvSpPr/>
            <p:nvPr/>
          </p:nvSpPr>
          <p:spPr>
            <a:xfrm rot="5400000">
              <a:off x="9370476" y="4991369"/>
              <a:ext cx="484094" cy="2599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1B750F-7D0A-0963-C6CA-477236082773}"/>
                </a:ext>
              </a:extLst>
            </p:cNvPr>
            <p:cNvSpPr txBox="1"/>
            <p:nvPr/>
          </p:nvSpPr>
          <p:spPr>
            <a:xfrm>
              <a:off x="9682650" y="4893609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zh-CN" sz="1400" dirty="0" err="1"/>
                <a:t>getResultFileName</a:t>
              </a:r>
              <a:endParaRPr lang="zh-CN" altLang="en-US" sz="1400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EBE7C9-2753-75AF-5AD5-A34F549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7125" y="5447667"/>
              <a:ext cx="4810796" cy="67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Caching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Popular cache database: </a:t>
            </a:r>
            <a:r>
              <a:rPr lang="en-US" altLang="zh-CN" sz="2000" i="1" dirty="0"/>
              <a:t>Redis</a:t>
            </a:r>
          </a:p>
          <a:p>
            <a:pPr lvl="1"/>
            <a:r>
              <a:rPr lang="en-US" altLang="zh-CN" sz="1800" dirty="0"/>
              <a:t>Fast</a:t>
            </a:r>
          </a:p>
          <a:p>
            <a:pPr lvl="1"/>
            <a:r>
              <a:rPr lang="en-US" altLang="zh-CN" sz="1800" dirty="0"/>
              <a:t>Easy to deploy and use</a:t>
            </a:r>
          </a:p>
          <a:p>
            <a:pPr lvl="1"/>
            <a:r>
              <a:rPr lang="en-US" altLang="zh-CN" sz="1800" dirty="0"/>
              <a:t>Comes with everything we need</a:t>
            </a:r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Not optimized for large binary storage</a:t>
            </a:r>
          </a:p>
          <a:p>
            <a:pPr lvl="1"/>
            <a:r>
              <a:rPr lang="en-US" altLang="zh-CN" sz="1800" dirty="0"/>
              <a:t>In memory!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Local filesystem</a:t>
            </a:r>
          </a:p>
          <a:p>
            <a:pPr lvl="1"/>
            <a:r>
              <a:rPr lang="en-US" altLang="zh-CN" sz="1800" dirty="0"/>
              <a:t>Unique Key: Filename</a:t>
            </a:r>
          </a:p>
          <a:p>
            <a:pPr lvl="1"/>
            <a:r>
              <a:rPr lang="en-US" altLang="zh-CN" sz="1800" dirty="0"/>
              <a:t>Put, Contains</a:t>
            </a:r>
          </a:p>
          <a:p>
            <a:pPr lvl="1"/>
            <a:r>
              <a:rPr lang="en-US" altLang="zh-CN" sz="1800" dirty="0"/>
              <a:t>TTL: Last Modified w/ scheduled cronjob</a:t>
            </a:r>
          </a:p>
          <a:p>
            <a:endParaRPr lang="en-US" altLang="zh-CN" sz="2000" dirty="0"/>
          </a:p>
          <a:p>
            <a:r>
              <a:rPr lang="en-US" altLang="zh-CN" sz="2000" dirty="0"/>
              <a:t>Another reason</a:t>
            </a:r>
          </a:p>
          <a:p>
            <a:pPr lvl="1"/>
            <a:r>
              <a:rPr lang="en-US" altLang="zh-CN" sz="1800" dirty="0"/>
              <a:t>Will talk about that in a second</a:t>
            </a:r>
          </a:p>
          <a:p>
            <a:pPr lvl="1"/>
            <a:endParaRPr lang="en-US" altLang="zh-CN" sz="1800" dirty="0"/>
          </a:p>
          <a:p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238054-899D-264C-7905-715624AF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60" y="2296303"/>
            <a:ext cx="6615040" cy="16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Deployment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" y="1198799"/>
            <a:ext cx="11159999" cy="5157549"/>
          </a:xfrm>
        </p:spPr>
        <p:txBody>
          <a:bodyPr vert="horz" lIns="0" tIns="0" rIns="0" bIns="0" rtlCol="0">
            <a:normAutofit lnSpcReduction="10000"/>
          </a:bodyPr>
          <a:lstStyle/>
          <a:p>
            <a:r>
              <a:rPr lang="en-US" altLang="zh-CN" sz="2000" dirty="0"/>
              <a:t>It’s a web application</a:t>
            </a:r>
          </a:p>
          <a:p>
            <a:pPr lvl="1"/>
            <a:r>
              <a:rPr lang="en-US" altLang="zh-CN" sz="1800" dirty="0"/>
              <a:t>Several things needed to deploy</a:t>
            </a:r>
          </a:p>
          <a:p>
            <a:pPr lvl="2"/>
            <a:r>
              <a:rPr lang="en-US" altLang="zh-CN" dirty="0"/>
              <a:t>Virtual Private Server (VPS)</a:t>
            </a:r>
          </a:p>
          <a:p>
            <a:pPr lvl="2"/>
            <a:r>
              <a:rPr lang="en-US" altLang="zh-CN" dirty="0"/>
              <a:t>Domain</a:t>
            </a:r>
          </a:p>
          <a:p>
            <a:pPr lvl="2"/>
            <a:r>
              <a:rPr lang="en-US" altLang="zh-CN" dirty="0"/>
              <a:t>TLS Certificate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VPS</a:t>
            </a:r>
          </a:p>
          <a:p>
            <a:pPr lvl="2"/>
            <a:r>
              <a:rPr lang="en-US" altLang="zh-CN" dirty="0"/>
              <a:t>Amazon Web Service Lightsail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Domain</a:t>
            </a:r>
          </a:p>
          <a:p>
            <a:pPr lvl="2"/>
            <a:r>
              <a:rPr lang="en-US" altLang="zh-CN" dirty="0"/>
              <a:t>Registered personal domain</a:t>
            </a:r>
          </a:p>
          <a:p>
            <a:pPr lvl="3"/>
            <a:r>
              <a:rPr lang="en-US" altLang="zh-CN" dirty="0"/>
              <a:t>gradproj.haoc.wang</a:t>
            </a:r>
          </a:p>
          <a:p>
            <a:pPr lvl="2"/>
            <a:r>
              <a:rPr lang="en-US" altLang="zh-CN" dirty="0"/>
              <a:t>DNS provider: Aliyun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1800" dirty="0"/>
              <a:t>Certificate</a:t>
            </a:r>
          </a:p>
          <a:p>
            <a:pPr lvl="2"/>
            <a:r>
              <a:rPr lang="en-US" altLang="zh-CN" dirty="0"/>
              <a:t>Let’s Encrypt</a:t>
            </a:r>
          </a:p>
          <a:p>
            <a:pPr lvl="2"/>
            <a:r>
              <a:rPr lang="en-US" altLang="zh-CN" dirty="0"/>
              <a:t>Free renewable cert for 3 months</a:t>
            </a:r>
          </a:p>
          <a:p>
            <a:pPr lvl="2"/>
            <a:r>
              <a:rPr lang="en-US" altLang="zh-CN" dirty="0"/>
              <a:t>ACME, certbot</a:t>
            </a:r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9930F-C909-0318-7ABF-625734F0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0" y="2810872"/>
            <a:ext cx="6005440" cy="12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7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D6FF3-6B1D-EA64-6D61-6081805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Deployment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D6865-730F-5152-408C-74D9F1D8C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452BD0-7E3E-463A-FB11-164BAC3C1E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176AF5-D078-6716-254B-17CD8BF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75" y="1279691"/>
            <a:ext cx="11159999" cy="5157549"/>
          </a:xfr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altLang="zh-CN" sz="1800" dirty="0"/>
              <a:t>Spring Boot’s built-in Tomcat is not very easy to configure</a:t>
            </a:r>
          </a:p>
          <a:p>
            <a:pPr lvl="1"/>
            <a:r>
              <a:rPr lang="en-US" altLang="zh-CN" sz="1800" dirty="0"/>
              <a:t>Compatibility with certbot</a:t>
            </a:r>
          </a:p>
          <a:p>
            <a:pPr lvl="1"/>
            <a:r>
              <a:rPr lang="en-US" altLang="zh-CN" sz="1800" dirty="0"/>
              <a:t>Performance</a:t>
            </a:r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Reverse Proxy</a:t>
            </a:r>
          </a:p>
          <a:p>
            <a:pPr lvl="1"/>
            <a:r>
              <a:rPr lang="en-US" altLang="zh-CN" sz="1800" dirty="0"/>
              <a:t>Another web server in front of application web server</a:t>
            </a:r>
          </a:p>
          <a:p>
            <a:endParaRPr lang="en-US" altLang="zh-CN" sz="2000" dirty="0"/>
          </a:p>
          <a:p>
            <a:r>
              <a:rPr lang="en-US" altLang="zh-CN" sz="2000" dirty="0"/>
              <a:t>Nginx</a:t>
            </a:r>
          </a:p>
          <a:p>
            <a:pPr lvl="1"/>
            <a:r>
              <a:rPr lang="en-US" altLang="zh-CN" sz="1800" dirty="0"/>
              <a:t>Popular web server</a:t>
            </a:r>
          </a:p>
          <a:p>
            <a:pPr lvl="1"/>
            <a:r>
              <a:rPr lang="en-US" altLang="zh-CN" sz="1800" dirty="0"/>
              <a:t>Powerful proxy and rule configuration</a:t>
            </a:r>
          </a:p>
          <a:p>
            <a:pPr lvl="1"/>
            <a:r>
              <a:rPr lang="en-US" altLang="zh-CN" sz="1800" dirty="0"/>
              <a:t>Built-in support from certbot</a:t>
            </a:r>
          </a:p>
          <a:p>
            <a:pPr lvl="1"/>
            <a:r>
              <a:rPr lang="en-US" altLang="zh-CN" sz="1800" dirty="0"/>
              <a:t>Native-level local filesystem serving</a:t>
            </a:r>
          </a:p>
          <a:p>
            <a:pPr lvl="2"/>
            <a:r>
              <a:rPr lang="en-US" altLang="zh-CN" sz="1800" dirty="0"/>
              <a:t>Serve result cache from disk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11A70-1333-EC3C-F512-DDA833E9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1" y="1030942"/>
            <a:ext cx="5327329" cy="1968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11503-E066-46DD-E246-B8FEDCE8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1" y="3429000"/>
            <a:ext cx="5370969" cy="2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B65DE-6D0D-1FD2-B7FE-5A49212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Live Demonstration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9927B4-5C20-E525-F250-82B64C092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085BE-020D-8DCE-FA3D-FD09FF0CF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387E-E43B-C0A8-3795-733B2B164930}"/>
              </a:ext>
            </a:extLst>
          </p:cNvPr>
          <p:cNvSpPr txBox="1"/>
          <p:nvPr/>
        </p:nvSpPr>
        <p:spPr>
          <a:xfrm>
            <a:off x="3801141" y="3167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2800" dirty="0">
                <a:hlinkClick r:id="rId2"/>
              </a:rPr>
              <a:t>https://gradproj.haoc.wang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18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E4E8-1CF7-3125-2CCC-DC71267A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7954-2F1B-9258-ECC2-1731189394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00EB6-1FF3-48F6-98F5-58867A6546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0A2D77-3A3D-C745-B45F-5F0B1757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Improve the efficiency of the backend logics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Using Deep Learning or other CV techniques to automatically build the data from floor plan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Build the data in real time and location by using robot in the building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0877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BD8E-4868-4408-1EB2-789F758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Software Development Life Cycle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0DA99E-1682-1ED3-8FCE-3A2E3423C6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5C1BD-8FAC-16E8-2AA9-0D85C8252F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8C5382-F39B-DABC-E52E-7EA7C365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00" y="1166886"/>
            <a:ext cx="11159999" cy="496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Requirements 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Deployment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Maintenance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88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836E-D2B1-3E59-1F5A-43A1CBE6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D2C-FFC0-AE72-6C2E-0FE69722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981075"/>
            <a:ext cx="4694238" cy="225742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6E2CE-34C0-FE1D-6848-5D919BBB8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959" y="3569865"/>
            <a:ext cx="4697775" cy="631755"/>
          </a:xfrm>
        </p:spPr>
        <p:txBody>
          <a:bodyPr/>
          <a:lstStyle/>
          <a:p>
            <a:pPr algn="ctr"/>
            <a:r>
              <a:rPr lang="en-US" sz="2400" b="1" dirty="0"/>
              <a:t>Q&amp;A and Defending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F243-9FC5-50BA-EE4A-7C2F78580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4959" y="4772025"/>
            <a:ext cx="4697775" cy="473462"/>
          </a:xfrm>
        </p:spPr>
        <p:txBody>
          <a:bodyPr/>
          <a:lstStyle/>
          <a:p>
            <a:r>
              <a:rPr lang="en-US" altLang="zh-CN" dirty="0"/>
              <a:t>Shengxiong Wu – 217993254 – sxwu@my.yorku.ca</a:t>
            </a:r>
          </a:p>
          <a:p>
            <a:r>
              <a:rPr lang="en-US" altLang="zh-CN" dirty="0"/>
              <a:t>Haochen Wang – 216754236 – whc2001@my.yorku.ca</a:t>
            </a:r>
          </a:p>
        </p:txBody>
      </p: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76D1BA5-9B9D-57F8-AD97-F790D21B4F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r="2083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94359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175D-D8E4-DEEE-8827-E1CC97F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Requirements Analysis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92345-1787-691B-7322-2C284E7B3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AF4E3-7C7A-4050-BF98-8B639F08A4A8}" type="slidenum">
              <a:rPr kumimoji="0" lang="en-CA" sz="10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74789C-E487-3906-7FE1-3FD48C130D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0D198B-F774-0167-9ACC-81175990A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Functional Requirement:</a:t>
            </a:r>
          </a:p>
          <a:p>
            <a:pPr lvl="1"/>
            <a:r>
              <a:rPr lang="en-US" altLang="zh-CN" sz="2000" dirty="0"/>
              <a:t>Navigation Function</a:t>
            </a:r>
          </a:p>
          <a:p>
            <a:pPr lvl="1"/>
            <a:r>
              <a:rPr lang="en-US" altLang="zh-CN" sz="2000" dirty="0"/>
              <a:t>User Interface</a:t>
            </a:r>
          </a:p>
          <a:p>
            <a:pPr lvl="1"/>
            <a:r>
              <a:rPr lang="en-US" altLang="zh-CN" sz="2000" dirty="0"/>
              <a:t>Multi-floor support</a:t>
            </a:r>
          </a:p>
          <a:p>
            <a:pPr lvl="1"/>
            <a:r>
              <a:rPr lang="en-US" altLang="zh-CN" sz="2000" dirty="0"/>
              <a:t>Multi-building support</a:t>
            </a:r>
          </a:p>
          <a:p>
            <a:endParaRPr lang="en-US" altLang="zh-CN" sz="2400" dirty="0"/>
          </a:p>
          <a:p>
            <a:r>
              <a:rPr lang="en-US" altLang="zh-CN" sz="2400" dirty="0"/>
              <a:t>Non-Functional Requirement:</a:t>
            </a:r>
          </a:p>
          <a:p>
            <a:pPr lvl="1"/>
            <a:r>
              <a:rPr lang="en-US" altLang="zh-CN" sz="2000" dirty="0"/>
              <a:t>Response Time</a:t>
            </a:r>
          </a:p>
          <a:p>
            <a:pPr lvl="1"/>
            <a:r>
              <a:rPr lang="en-US" altLang="zh-CN" sz="2000" dirty="0"/>
              <a:t>Data Safety</a:t>
            </a:r>
          </a:p>
          <a:p>
            <a:pPr lvl="1"/>
            <a:r>
              <a:rPr lang="en-US" altLang="zh-CN" sz="2000" dirty="0"/>
              <a:t>Scalability</a:t>
            </a:r>
          </a:p>
          <a:p>
            <a:pPr lvl="1"/>
            <a:endParaRPr lang="en-US" altLang="zh-CN" sz="2000" dirty="0"/>
          </a:p>
          <a:p>
            <a:r>
              <a:rPr lang="en-US" altLang="zh-CN" sz="2400" dirty="0"/>
              <a:t>Technical Requirements:</a:t>
            </a:r>
          </a:p>
          <a:p>
            <a:pPr lvl="1"/>
            <a:r>
              <a:rPr lang="en-US" altLang="zh-CN" sz="2000" dirty="0"/>
              <a:t>Spring Boot</a:t>
            </a:r>
          </a:p>
          <a:p>
            <a:pPr lvl="1"/>
            <a:r>
              <a:rPr lang="en-US" altLang="zh-CN" sz="2000" dirty="0"/>
              <a:t>Web-development tech stack</a:t>
            </a:r>
          </a:p>
          <a:p>
            <a:pPr lvl="1"/>
            <a:r>
              <a:rPr lang="en-US" altLang="zh-CN" sz="2000" dirty="0"/>
              <a:t>Cloud deployment</a:t>
            </a:r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9007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F586E-690F-8B5B-A956-8132CDCD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Methodology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6F20FC-F29C-56B9-DFF2-BAA30CB214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2EF86D-4E08-74E3-C753-D839B445D4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E8AE41-7238-909F-E77B-6C71D76F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Shortest Path?</a:t>
            </a:r>
          </a:p>
          <a:p>
            <a:r>
              <a:rPr lang="en-US" altLang="zh-CN" sz="3200" dirty="0"/>
              <a:t>Dijkstra’s Algorithm!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365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89771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endParaRPr lang="zh-CN" altLang="en-US" sz="2800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C29E8AF8-DC30-950B-248C-3C6BEC31C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3FBDA8E-4001-E155-75B0-EFF384E2F0BE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192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906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A-&gt;B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</a:t>
            </a:r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954391F-F30A-F41D-9EDD-7EC1567C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BBCC9F9-3B0E-36AD-CAE8-5A288B532CB6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984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9FBD-D7E1-2568-5FE0-A2D76CB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Dijkstra’s Algorithm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99EA88-7A30-4264-AD08-1E55F8213E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C6AF4E3-7C7A-4050-BF98-8B639F08A4A8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B5FF7F-41FF-2F2C-0291-2B6F1A13ED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A4236C-1A1D-322F-5A6E-BFF5AEE8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5378"/>
              </p:ext>
            </p:extLst>
          </p:nvPr>
        </p:nvGraphicFramePr>
        <p:xfrm>
          <a:off x="6629400" y="2340599"/>
          <a:ext cx="4881414" cy="383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1126381409"/>
                    </a:ext>
                  </a:extLst>
                </a:gridCol>
                <a:gridCol w="1851503">
                  <a:extLst>
                    <a:ext uri="{9D8B030D-6E8A-4147-A177-3AD203B41FA5}">
                      <a16:colId xmlns:a16="http://schemas.microsoft.com/office/drawing/2014/main" val="3715980091"/>
                    </a:ext>
                  </a:extLst>
                </a:gridCol>
                <a:gridCol w="1627138">
                  <a:extLst>
                    <a:ext uri="{9D8B030D-6E8A-4147-A177-3AD203B41FA5}">
                      <a16:colId xmlns:a16="http://schemas.microsoft.com/office/drawing/2014/main" val="2376158584"/>
                    </a:ext>
                  </a:extLst>
                </a:gridCol>
              </a:tblGrid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Vertex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3894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11458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A-&gt;B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7159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A-&gt;C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30750"/>
                  </a:ext>
                </a:extLst>
              </a:tr>
              <a:tr h="76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902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F3B7B14-4C42-37E3-12F6-6A68D637C4FE}"/>
              </a:ext>
            </a:extLst>
          </p:cNvPr>
          <p:cNvSpPr txBox="1"/>
          <p:nvPr/>
        </p:nvSpPr>
        <p:spPr>
          <a:xfrm>
            <a:off x="6629400" y="685851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Node: 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2C7976-4F52-F624-D66B-EF9FD2B6D663}"/>
              </a:ext>
            </a:extLst>
          </p:cNvPr>
          <p:cNvSpPr txBox="1"/>
          <p:nvPr/>
        </p:nvSpPr>
        <p:spPr>
          <a:xfrm>
            <a:off x="6635083" y="1220837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Current Queue: B,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12" name="内容占位符 14">
            <a:extLst>
              <a:ext uri="{FF2B5EF4-FFF2-40B4-BE49-F238E27FC236}">
                <a16:creationId xmlns:a16="http://schemas.microsoft.com/office/drawing/2014/main" id="{1AE3DA00-B381-0B44-B8BA-4C82D3D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9" y="1298272"/>
            <a:ext cx="4095557" cy="496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D1E6583-05CC-9841-461F-B6FE58F06D25}"/>
              </a:ext>
            </a:extLst>
          </p:cNvPr>
          <p:cNvSpPr txBox="1"/>
          <p:nvPr/>
        </p:nvSpPr>
        <p:spPr>
          <a:xfrm>
            <a:off x="6629400" y="170973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sz="2800" dirty="0"/>
              <a:t>Used Node: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77465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主题​​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2024" id="{B1412CBE-0176-C04F-9A03-0A8D94E4CBCE}" vid="{09FE581A-1AB3-B34E-B737-BBCB041945CE}"/>
    </a:ext>
  </a:extLst>
</a:theme>
</file>

<file path=ppt/theme/theme2.xml><?xml version="1.0" encoding="utf-8"?>
<a:theme xmlns:a="http://schemas.openxmlformats.org/drawingml/2006/main" name="Office Theme">
  <a:themeElements>
    <a:clrScheme name="York 2020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3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 PowerPoint 2021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3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_YorkU PPT Template_Aug2023_r2" id="{824F8AC5-BC11-A644-801F-C7BA94CF1A8C}" vid="{FD327A7C-5786-6740-B575-37F01870FBB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1227</Words>
  <Application>Microsoft Office PowerPoint</Application>
  <PresentationFormat>宽屏</PresentationFormat>
  <Paragraphs>421</Paragraphs>
  <Slides>40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IBM Plex Serif ExtLt</vt:lpstr>
      <vt:lpstr>IBM Plex Serif Medm</vt:lpstr>
      <vt:lpstr>等线</vt:lpstr>
      <vt:lpstr>Arial</vt:lpstr>
      <vt:lpstr>IBM Plex Sans</vt:lpstr>
      <vt:lpstr>IBM Plex Sans Bold</vt:lpstr>
      <vt:lpstr>IBM Plex Sans ExtraLight</vt:lpstr>
      <vt:lpstr>IBM Plex Sans Light</vt:lpstr>
      <vt:lpstr>IBM Plex Sans Medium</vt:lpstr>
      <vt:lpstr>IBM Plex Sans SemiBold</vt:lpstr>
      <vt:lpstr>IBM Plex Serif</vt:lpstr>
      <vt:lpstr>Wingdings</vt:lpstr>
      <vt:lpstr>1_Office 主题​​</vt:lpstr>
      <vt:lpstr>Office Theme</vt:lpstr>
      <vt:lpstr>Indoor Navigation System</vt:lpstr>
      <vt:lpstr>Introduction</vt:lpstr>
      <vt:lpstr>Introduction</vt:lpstr>
      <vt:lpstr>Software Development Life Cycle</vt:lpstr>
      <vt:lpstr>Requirements Analysis</vt:lpstr>
      <vt:lpstr>Methodology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Methodology</vt:lpstr>
      <vt:lpstr>Collection of the Floor Plan Data</vt:lpstr>
      <vt:lpstr>Floor Plan for CLH Level 2 by Photo</vt:lpstr>
      <vt:lpstr>The format of floor plans varies across different buildings</vt:lpstr>
      <vt:lpstr>Preprocessing of the Floor Plan Image</vt:lpstr>
      <vt:lpstr>Extract and Encode Information from the Floor Plan</vt:lpstr>
      <vt:lpstr>Automatic Pathfinding</vt:lpstr>
      <vt:lpstr>First Functional Prototype</vt:lpstr>
      <vt:lpstr>Problems</vt:lpstr>
      <vt:lpstr>Help from Facilities Services/Campus Planning, Design &amp; Construction</vt:lpstr>
      <vt:lpstr>Digital Floor Plan</vt:lpstr>
      <vt:lpstr>An Improved Notation Tool</vt:lpstr>
      <vt:lpstr>Notation Tool: Requirement Analysis</vt:lpstr>
      <vt:lpstr>Enter Fabric.js</vt:lpstr>
      <vt:lpstr>Looks familiar…</vt:lpstr>
      <vt:lpstr>Notation Tool: Prototype</vt:lpstr>
      <vt:lpstr>Notation Tool: Current State</vt:lpstr>
      <vt:lpstr>Notation Tool: Efficiency</vt:lpstr>
      <vt:lpstr>Result Caching</vt:lpstr>
      <vt:lpstr>Result Caching</vt:lpstr>
      <vt:lpstr>Cloud Deployment</vt:lpstr>
      <vt:lpstr>Cloud Deployment</vt:lpstr>
      <vt:lpstr>Live Demonstration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wu shengxiong</cp:lastModifiedBy>
  <cp:revision>91</cp:revision>
  <dcterms:created xsi:type="dcterms:W3CDTF">2024-04-15T07:40:29Z</dcterms:created>
  <dcterms:modified xsi:type="dcterms:W3CDTF">2024-04-21T14:28:58Z</dcterms:modified>
</cp:coreProperties>
</file>